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  <p:sldMasterId id="2147483675" r:id="rId4"/>
  </p:sldMasterIdLst>
  <p:notesMasterIdLst>
    <p:notesMasterId r:id="rId14"/>
  </p:notesMasterIdLst>
  <p:sldIdLst>
    <p:sldId id="459" r:id="rId5"/>
    <p:sldId id="460" r:id="rId6"/>
    <p:sldId id="541" r:id="rId7"/>
    <p:sldId id="494" r:id="rId8"/>
    <p:sldId id="495" r:id="rId9"/>
    <p:sldId id="570" r:id="rId10"/>
    <p:sldId id="522" r:id="rId11"/>
    <p:sldId id="542" r:id="rId12"/>
    <p:sldId id="543" r:id="rId13"/>
    <p:sldId id="539" r:id="rId15"/>
    <p:sldId id="540" r:id="rId16"/>
    <p:sldId id="523" r:id="rId17"/>
    <p:sldId id="524" r:id="rId18"/>
    <p:sldId id="618" r:id="rId19"/>
    <p:sldId id="497" r:id="rId20"/>
    <p:sldId id="498" r:id="rId21"/>
    <p:sldId id="501" r:id="rId22"/>
    <p:sldId id="529" r:id="rId23"/>
    <p:sldId id="526" r:id="rId24"/>
    <p:sldId id="527" r:id="rId25"/>
    <p:sldId id="528" r:id="rId26"/>
    <p:sldId id="530" r:id="rId27"/>
    <p:sldId id="555" r:id="rId28"/>
    <p:sldId id="557" r:id="rId29"/>
    <p:sldId id="619" r:id="rId30"/>
    <p:sldId id="559" r:id="rId31"/>
    <p:sldId id="560" r:id="rId32"/>
    <p:sldId id="561" r:id="rId33"/>
    <p:sldId id="562" r:id="rId34"/>
    <p:sldId id="563" r:id="rId35"/>
    <p:sldId id="554" r:id="rId36"/>
    <p:sldId id="513" r:id="rId37"/>
    <p:sldId id="514" r:id="rId38"/>
    <p:sldId id="508" r:id="rId39"/>
    <p:sldId id="548" r:id="rId40"/>
    <p:sldId id="549" r:id="rId41"/>
    <p:sldId id="551" r:id="rId42"/>
    <p:sldId id="620" r:id="rId43"/>
    <p:sldId id="571" r:id="rId44"/>
    <p:sldId id="516" r:id="rId45"/>
    <p:sldId id="565" r:id="rId46"/>
    <p:sldId id="517" r:id="rId47"/>
    <p:sldId id="564" r:id="rId48"/>
    <p:sldId id="510" r:id="rId49"/>
    <p:sldId id="519" r:id="rId50"/>
    <p:sldId id="569" r:id="rId51"/>
    <p:sldId id="520" r:id="rId52"/>
    <p:sldId id="521" r:id="rId53"/>
    <p:sldId id="566" r:id="rId54"/>
    <p:sldId id="578" r:id="rId55"/>
    <p:sldId id="491" r:id="rId56"/>
  </p:sldIdLst>
  <p:sldSz cx="9144000" cy="6858000" type="screen4x3"/>
  <p:notesSz cx="6858000" cy="9144000"/>
  <p:custDataLst>
    <p:tags r:id="rId6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333FF"/>
    <a:srgbClr val="CCCC00"/>
    <a:srgbClr val="FF3300"/>
    <a:srgbClr val="00CCFF"/>
    <a:srgbClr val="33CCCC"/>
    <a:srgbClr val="CC00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114"/>
      </p:cViewPr>
      <p:guideLst>
        <p:guide orient="horz" pos="2184"/>
        <p:guide pos="28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0" Type="http://schemas.openxmlformats.org/officeDocument/2006/relationships/tags" Target="tags/tag1.xml"/><Relationship Id="rId6" Type="http://schemas.openxmlformats.org/officeDocument/2006/relationships/slide" Target="slides/slide2.xml"/><Relationship Id="rId59" Type="http://schemas.openxmlformats.org/officeDocument/2006/relationships/tableStyles" Target="tableStyles.xml"/><Relationship Id="rId58" Type="http://schemas.openxmlformats.org/officeDocument/2006/relationships/viewProps" Target="viewProps.xml"/><Relationship Id="rId57" Type="http://schemas.openxmlformats.org/officeDocument/2006/relationships/presProps" Target="presProps.xml"/><Relationship Id="rId56" Type="http://schemas.openxmlformats.org/officeDocument/2006/relationships/slide" Target="slides/slide51.xml"/><Relationship Id="rId55" Type="http://schemas.openxmlformats.org/officeDocument/2006/relationships/slide" Target="slides/slide50.xml"/><Relationship Id="rId54" Type="http://schemas.openxmlformats.org/officeDocument/2006/relationships/slide" Target="slides/slide49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" Type="http://schemas.openxmlformats.org/officeDocument/2006/relationships/slide" Target="slides/slide1.xml"/><Relationship Id="rId49" Type="http://schemas.openxmlformats.org/officeDocument/2006/relationships/slide" Target="slides/slide4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0" Type="http://schemas.openxmlformats.org/officeDocument/2006/relationships/slide" Target="slides/slide35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0D726-E947-4257-812E-5AABEF29CFDF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幻灯片图像占位符 1"/>
          <p:cNvSpPr/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14338" name="文本占位符 2"/>
          <p:cNvSpPr/>
          <p:nvPr>
            <p:ph type="body"/>
          </p:nvPr>
        </p:nvSpPr>
        <p:spPr>
          <a:noFill/>
          <a:ln>
            <a:noFill/>
          </a:ln>
        </p:spPr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993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734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/>
            <a:endParaRPr lang="zh-CN" altLang="en-US" dirty="0"/>
          </a:p>
        </p:txBody>
      </p:sp>
      <p:sp>
        <p:nvSpPr>
          <p:cNvPr id="5734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91300" y="350838"/>
            <a:ext cx="2095500" cy="597376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350838"/>
            <a:ext cx="6134100" cy="597376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2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14800" cy="5105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114800" cy="5105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2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14800" cy="5105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572000" y="1219200"/>
            <a:ext cx="4114800" cy="24765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0" y="3848100"/>
            <a:ext cx="4114800" cy="24765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304800" y="350838"/>
            <a:ext cx="8382000" cy="59737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14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114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日期占位符 7"/>
          <p:cNvSpPr>
            <a:spLocks noGrp="1"/>
          </p:cNvSpPr>
          <p:nvPr>
            <p:ph type="dt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91300" y="350838"/>
            <a:ext cx="2095500" cy="597376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350838"/>
            <a:ext cx="6134100" cy="597376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14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114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91300" y="350838"/>
            <a:ext cx="2095500" cy="597376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350838"/>
            <a:ext cx="6134100" cy="597376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2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14800" cy="5105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114800" cy="5105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2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14800" cy="5105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572000" y="1219200"/>
            <a:ext cx="4114800" cy="24765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0" y="3848100"/>
            <a:ext cx="4114800" cy="24765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304800" y="350838"/>
            <a:ext cx="8382000" cy="59737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14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114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1.jpe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7" Type="http://schemas.openxmlformats.org/officeDocument/2006/relationships/theme" Target="../theme/theme2.xml"/><Relationship Id="rId16" Type="http://schemas.openxmlformats.org/officeDocument/2006/relationships/image" Target="../media/image6.png"/><Relationship Id="rId15" Type="http://schemas.openxmlformats.org/officeDocument/2006/relationships/image" Target="../media/image5.jpeg"/><Relationship Id="rId14" Type="http://schemas.openxmlformats.org/officeDocument/2006/relationships/image" Target="../media/image4.png"/><Relationship Id="rId13" Type="http://schemas.openxmlformats.org/officeDocument/2006/relationships/image" Target="../media/image3.png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6" Type="http://schemas.openxmlformats.org/officeDocument/2006/relationships/theme" Target="../theme/theme3.xml"/><Relationship Id="rId15" Type="http://schemas.openxmlformats.org/officeDocument/2006/relationships/image" Target="../media/image1.jpeg"/><Relationship Id="rId14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14800" y="6448425"/>
            <a:ext cx="2133600" cy="244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l">
              <a:defRPr sz="1000" b="1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304800" y="1219200"/>
            <a:ext cx="8382000" cy="51054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48425"/>
            <a:ext cx="533400" cy="244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l">
              <a:defRPr sz="1000">
                <a:latin typeface="Verdana" panose="020B0604030504040204" pitchFamily="34" charset="0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29" name="Line 135"/>
          <p:cNvSpPr>
            <a:spLocks noChangeShapeType="1"/>
          </p:cNvSpPr>
          <p:nvPr/>
        </p:nvSpPr>
        <p:spPr bwMode="auto">
          <a:xfrm>
            <a:off x="9525" y="5967413"/>
            <a:ext cx="641350" cy="0"/>
          </a:xfrm>
          <a:prstGeom prst="line">
            <a:avLst/>
          </a:prstGeom>
          <a:noFill/>
          <a:ln w="12700" cmpd="sng">
            <a:solidFill>
              <a:srgbClr val="FFFFFF"/>
            </a:solidFill>
            <a:rou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2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2"/>
          </a:xfrm>
          <a:prstGeom prst="rect">
            <a:avLst/>
          </a:prstGeom>
          <a:noFill/>
          <a:ln w="9525">
            <a:noFill/>
          </a:ln>
          <a:effectLst>
            <a:outerShdw dist="28398" dir="1593903" algn="ctr" rotWithShape="0">
              <a:schemeClr val="bg1">
                <a:alpha val="50000"/>
              </a:schemeClr>
            </a:outerShdw>
          </a:effectLst>
        </p:spPr>
        <p:txBody>
          <a:bodyPr vert="horz" wrap="square" lIns="91440" tIns="45720" rIns="91440" bIns="45720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1" name="Rectangle 15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448425"/>
            <a:ext cx="2895600" cy="244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2" name="Picture 172" descr="图片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-303212" y="-227012"/>
            <a:ext cx="9752012" cy="7313612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" grpId="0"/>
    </p:bld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图片 8" descr="5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3219450" y="1285875"/>
            <a:ext cx="1220788" cy="5000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1" name="图片 9" descr="5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1927225" y="1500188"/>
            <a:ext cx="1714500" cy="812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2" name="图片 10" descr="5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1998662" y="857250"/>
            <a:ext cx="720725" cy="571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3" name="Picture 183" descr="图片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-303212" y="-227012"/>
            <a:ext cx="9752012" cy="73136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4" name="矩形 12"/>
          <p:cNvPicPr/>
          <p:nvPr userDrawn="1"/>
        </p:nvPicPr>
        <p:blipFill>
          <a:blip r:embed="rId16"/>
          <a:stretch>
            <a:fillRect/>
          </a:stretch>
        </p:blipFill>
        <p:spPr>
          <a:xfrm>
            <a:off x="6516688" y="6162675"/>
            <a:ext cx="2706687" cy="5191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5" name="Rectangle 3"/>
          <p:cNvSpPr>
            <a:spLocks noGrp="1"/>
          </p:cNvSpPr>
          <p:nvPr>
            <p:ph type="body"/>
          </p:nvPr>
        </p:nvSpPr>
        <p:spPr>
          <a:xfrm>
            <a:off x="304800" y="1219200"/>
            <a:ext cx="8382000" cy="51054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6" name="Rectangle 2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2"/>
          </a:xfrm>
          <a:prstGeom prst="rect">
            <a:avLst/>
          </a:prstGeom>
          <a:noFill/>
          <a:ln w="9525">
            <a:noFill/>
          </a:ln>
          <a:effectLst>
            <a:outerShdw dist="28398" dir="1593903" algn="ctr" rotWithShape="0">
              <a:schemeClr val="bg1">
                <a:alpha val="50000"/>
              </a:schemeClr>
            </a:outerShdw>
          </a:effectLst>
        </p:spPr>
        <p:txBody>
          <a:bodyPr vert="horz" wrap="square" lIns="91440" tIns="45720" rIns="91440" bIns="45720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l">
              <a:defRPr sz="17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8" name="Rectangle 15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8768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9" name="Rectangle 15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553200"/>
            <a:ext cx="457200" cy="244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14800" y="6448425"/>
            <a:ext cx="2133600" cy="244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l">
              <a:defRPr sz="1000" b="1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body"/>
          </p:nvPr>
        </p:nvSpPr>
        <p:spPr>
          <a:xfrm>
            <a:off x="304800" y="1219200"/>
            <a:ext cx="8382000" cy="51054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48425"/>
            <a:ext cx="533400" cy="244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l">
              <a:defRPr sz="1000">
                <a:latin typeface="Verdana" panose="020B0604030504040204" pitchFamily="34" charset="0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29" name="Line 135"/>
          <p:cNvSpPr>
            <a:spLocks noChangeShapeType="1"/>
          </p:cNvSpPr>
          <p:nvPr/>
        </p:nvSpPr>
        <p:spPr bwMode="auto">
          <a:xfrm>
            <a:off x="9525" y="5967413"/>
            <a:ext cx="641350" cy="0"/>
          </a:xfrm>
          <a:prstGeom prst="line">
            <a:avLst/>
          </a:prstGeom>
          <a:noFill/>
          <a:ln w="12700" cmpd="sng">
            <a:solidFill>
              <a:srgbClr val="FFFFFF"/>
            </a:solidFill>
            <a:rou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2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2"/>
          </a:xfrm>
          <a:prstGeom prst="rect">
            <a:avLst/>
          </a:prstGeom>
          <a:noFill/>
          <a:ln w="9525">
            <a:noFill/>
          </a:ln>
          <a:effectLst>
            <a:outerShdw dist="28398" dir="1593903" algn="ctr" rotWithShape="0">
              <a:schemeClr val="bg1">
                <a:alpha val="50000"/>
              </a:schemeClr>
            </a:outerShdw>
          </a:effectLst>
        </p:spPr>
        <p:txBody>
          <a:bodyPr vert="horz" wrap="square" lIns="91440" tIns="45720" rIns="91440" bIns="45720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1" name="Rectangle 15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448425"/>
            <a:ext cx="2895600" cy="244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080" name="Picture 172" descr="图片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-303212" y="-227012"/>
            <a:ext cx="9752012" cy="7313612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" grpId="0" bldLvl="0" animBg="1"/>
    </p:bld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7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Picture 2" descr="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932362" y="-315912"/>
            <a:ext cx="9144000" cy="5759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42938" y="1500188"/>
            <a:ext cx="7921625" cy="1944688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j-lt"/>
                <a:ea typeface="隶书" pitchFamily="49" charset="-122"/>
                <a:cs typeface="+mj-cs"/>
              </a:rPr>
              <a:t>  </a:t>
            </a:r>
            <a:r>
              <a:rPr kumimoji="0" lang="zh-CN" altLang="en-US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隶书" pitchFamily="49" charset="-122"/>
                <a:cs typeface="+mj-cs"/>
              </a:rPr>
              <a:t>尹华荣学术思想</a:t>
            </a:r>
            <a:endParaRPr kumimoji="0" lang="zh-CN" altLang="en-US" sz="72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黑体" panose="02010609060101010101" pitchFamily="49" charset="-122"/>
              <a:cs typeface="+mj-cs"/>
            </a:endParaRPr>
          </a:p>
        </p:txBody>
      </p:sp>
      <p:sp>
        <p:nvSpPr>
          <p:cNvPr id="5123" name="Rectangle 4"/>
          <p:cNvSpPr>
            <a:spLocks noGrp="1"/>
          </p:cNvSpPr>
          <p:nvPr>
            <p:ph type="subTitle" idx="1"/>
          </p:nvPr>
        </p:nvSpPr>
        <p:spPr>
          <a:xfrm>
            <a:off x="571500" y="3143250"/>
            <a:ext cx="7929563" cy="936625"/>
          </a:xfrm>
          <a:ln/>
        </p:spPr>
        <p:txBody>
          <a:bodyPr vert="horz" wrap="square" lIns="91440" tIns="45720" rIns="91440" bIns="45720" anchor="t" anchorCtr="0"/>
          <a:p>
            <a:pPr>
              <a:lnSpc>
                <a:spcPct val="80000"/>
              </a:lnSpc>
              <a:buSzTx/>
            </a:pPr>
            <a:r>
              <a:rPr lang="zh-CN" altLang="en-US" sz="4400" dirty="0">
                <a:solidFill>
                  <a:srgbClr val="002060"/>
                </a:solidFill>
                <a:latin typeface="+mn-lt"/>
                <a:ea typeface="华文行楷" pitchFamily="2" charset="-122"/>
                <a:cs typeface="+mn-cs"/>
              </a:rPr>
              <a:t>主讲人：王新</a:t>
            </a:r>
            <a:endParaRPr lang="en-US" altLang="zh-CN" sz="4400" dirty="0">
              <a:solidFill>
                <a:srgbClr val="002060"/>
              </a:solidFill>
              <a:latin typeface="+mn-lt"/>
              <a:ea typeface="华文行楷" pitchFamily="2" charset="-122"/>
              <a:cs typeface="+mn-cs"/>
            </a:endParaRPr>
          </a:p>
          <a:p>
            <a:pPr>
              <a:lnSpc>
                <a:spcPct val="80000"/>
              </a:lnSpc>
              <a:buSzTx/>
            </a:pPr>
            <a:r>
              <a:rPr lang="zh-CN" altLang="en-US" sz="4400" dirty="0">
                <a:solidFill>
                  <a:srgbClr val="002060"/>
                </a:solidFill>
                <a:latin typeface="+mn-lt"/>
                <a:ea typeface="华文行楷" pitchFamily="2" charset="-122"/>
                <a:cs typeface="+mn-cs"/>
              </a:rPr>
              <a:t>（</a:t>
            </a:r>
            <a:r>
              <a:rPr lang="zh-CN" altLang="en-US" sz="3200" dirty="0">
                <a:solidFill>
                  <a:srgbClr val="002060"/>
                </a:solidFill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德阳市中西医结合医院中医内科</a:t>
            </a:r>
            <a:endParaRPr lang="en-US" altLang="zh-CN" sz="3200" dirty="0">
              <a:solidFill>
                <a:srgbClr val="002060"/>
              </a:solidFill>
              <a:latin typeface="新宋体" panose="02010609030101010101" pitchFamily="49" charset="-122"/>
              <a:ea typeface="新宋体" panose="02010609030101010101" pitchFamily="49" charset="-122"/>
              <a:cs typeface="+mn-cs"/>
            </a:endParaRPr>
          </a:p>
          <a:p>
            <a:pPr>
              <a:lnSpc>
                <a:spcPct val="80000"/>
              </a:lnSpc>
              <a:buSzTx/>
            </a:pPr>
            <a:r>
              <a:rPr lang="zh-CN" altLang="en-US" sz="3200" dirty="0">
                <a:solidFill>
                  <a:srgbClr val="002060"/>
                </a:solidFill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尹华荣老师学术继承人</a:t>
            </a:r>
            <a:r>
              <a:rPr lang="zh-CN" altLang="en-US" sz="4400" dirty="0">
                <a:solidFill>
                  <a:srgbClr val="002060"/>
                </a:solidFill>
                <a:latin typeface="+mn-lt"/>
                <a:ea typeface="华文行楷" pitchFamily="2" charset="-122"/>
                <a:cs typeface="+mn-cs"/>
              </a:rPr>
              <a:t>）</a:t>
            </a:r>
            <a:endParaRPr lang="en-US" altLang="zh-CN" sz="4400" dirty="0">
              <a:solidFill>
                <a:srgbClr val="002060"/>
              </a:solidFill>
              <a:latin typeface="+mn-lt"/>
              <a:ea typeface="华文行楷" pitchFamily="2" charset="-122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>
              <a:lnSpc>
                <a:spcPct val="120000"/>
              </a:lnSpc>
              <a:buNone/>
            </a:pPr>
            <a:r>
              <a:rPr lang="zh-CN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一人一方</a:t>
            </a:r>
            <a:endParaRPr lang="zh-CN" altLang="zh-CN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名医蒲辅周先生曾说：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中医治病有一个秘诀，就是一人一方。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”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其中的道理是：中医治病的一大学问是：因人制宜与灵活性原则。一人一方体现了辨证论治的灵活性和和个性化原则。中医认为，即使同样一种病，但每一个病人的治疗都会有所差异。如病人所得的地域环境不同，则同一病而治不同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内容占位符 2"/>
          <p:cNvSpPr>
            <a:spLocks noGrp="1"/>
          </p:cNvSpPr>
          <p:nvPr>
            <p:ph idx="1"/>
          </p:nvPr>
        </p:nvSpPr>
        <p:spPr>
          <a:xfrm>
            <a:off x="304800" y="571500"/>
            <a:ext cx="8382000" cy="5753100"/>
          </a:xfrm>
          <a:ln/>
        </p:spPr>
        <p:txBody>
          <a:bodyPr vert="horz" wrap="square" lIns="91440" tIns="45720" rIns="91440" bIns="45720" anchor="t" anchorCtr="0"/>
          <a:p>
            <a:pPr algn="just">
              <a:lnSpc>
                <a:spcPct val="120000"/>
              </a:lnSpc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学医不深者，看待相同疾病的病人，会觉得病变表现相同，而治疗相同。但从医达到一定高度时，自会看到其中有所不同。清代名医曹仁伯说：</a:t>
            </a:r>
            <a:r>
              <a:rPr lang="zh-CN" altLang="zh-CN" dirty="0">
                <a:latin typeface="Courier New" panose="02070309020205020404" charset="0"/>
                <a:ea typeface="宋体" panose="02010600030101010101" pitchFamily="2" charset="-122"/>
              </a:rPr>
              <a:t>“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大约功夫到时，眼光中无相同之病，看一百人病，便有一百人方，不得苟同，始为有味。若功夫未到，便觉大略相同。</a:t>
            </a:r>
            <a:r>
              <a:rPr lang="zh-CN" altLang="zh-CN" dirty="0">
                <a:latin typeface="Courier New" panose="02070309020205020404" charset="0"/>
                <a:ea typeface="宋体" panose="02010600030101010101" pitchFamily="2" charset="-122"/>
              </a:rPr>
              <a:t>”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这就是同中求异，异中求同的道理。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一人一方，既是中医辨证论治的结果，也是医者功力深浅、境界高低的结果。</a:t>
            </a:r>
            <a:r>
              <a:rPr lang="zh-CN" altLang="zh-CN" dirty="0">
                <a:ea typeface="宋体" panose="02010600030101010101" pitchFamily="2" charset="-122"/>
              </a:rPr>
              <a:t> </a:t>
            </a:r>
            <a:endParaRPr lang="zh-CN" altLang="zh-CN" dirty="0"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zh-CN" dirty="0">
                <a:ea typeface="宋体" panose="02010600030101010101" pitchFamily="2" charset="-122"/>
              </a:rPr>
              <a:t>《医验大成》：“知医之长短，止在药之一、二味也。”</a:t>
            </a:r>
            <a:endParaRPr lang="zh-CN" altLang="zh-CN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             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举例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　飧泄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buNone/>
            </a:pP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《素问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•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阴阳应象大论》：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春伤于风，夏生飧泄。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”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《素问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•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阴阳应象大论》：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清气在下，则生飧泄。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”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7239000" cy="7143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         </a:t>
            </a:r>
            <a:b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424488"/>
          </a:xfrm>
          <a:ln/>
        </p:spPr>
        <p:txBody>
          <a:bodyPr vert="horz" wrap="square" lIns="91440" tIns="45720" rIns="91440" bIns="45720" anchor="t" anchorCtr="0"/>
          <a:p>
            <a:pPr algn="just">
              <a:lnSpc>
                <a:spcPct val="11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如“春伤于风，夏生飱泄”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症状：飱，音孙，水泡饭也。飱泄，即完谷不化的泄泻。引申可包含泄泻、痢疾之类病证。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病因：风。外内之分。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病程：长久。春至夏。故清代医家何梦瑶《医碥》：</a:t>
            </a:r>
            <a:r>
              <a:rPr lang="zh-CN" altLang="en-US" dirty="0">
                <a:latin typeface="Garamond" pitchFamily="18" charset="0"/>
                <a:ea typeface="宋体" panose="02010600030101010101" pitchFamily="2" charset="-122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夏以久言，勿泥。</a:t>
            </a:r>
            <a:r>
              <a:rPr lang="zh-CN" altLang="en-US" dirty="0">
                <a:latin typeface="Garamond" pitchFamily="18" charset="0"/>
                <a:ea typeface="宋体" panose="02010600030101010101" pitchFamily="2" charset="-122"/>
              </a:rPr>
              <a:t>”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病位：脾胃肠受邪，为病之症结所在。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　　　因风之因，故病位又有兼挟。如风属肝。肝乘脾。</a:t>
            </a:r>
            <a:endParaRPr lang="zh-CN" altLang="en-US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7239000" cy="7143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        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病机与治疗思路：</a:t>
            </a:r>
            <a:b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19458" name="内容占位符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424488"/>
          </a:xfrm>
          <a:ln/>
        </p:spPr>
        <p:txBody>
          <a:bodyPr vert="horz" wrap="square" lIns="91440" tIns="45720" rIns="91440" bIns="45720" anchor="t" anchorCtr="0"/>
          <a:p>
            <a:pPr algn="just">
              <a:lnSpc>
                <a:spcPct val="110000"/>
              </a:lnSpc>
              <a:buNone/>
            </a:pP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脾失运化，水谷清浊不分。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  一是本身的问题，如脾之阳气虚，清气在下，则生飧泄。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 　　　　　　　　－肾阳虚，四神丸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－脾阳虚，补中益气汤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  二是风邪，风性动，且主肝，影响脾的运化。有风者有泡沫涎液、有肠鸣。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风邪－内风　痛泻要方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　－外风　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人参败毒散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sz="3600" dirty="0">
                <a:latin typeface="Garamond" pitchFamily="18" charset="0"/>
                <a:ea typeface="宋体" panose="02010600030101010101" pitchFamily="2" charset="-122"/>
              </a:rPr>
              <a:t> </a:t>
            </a:r>
            <a:endParaRPr lang="zh-CN" altLang="zh-CN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古人对此有理论、有多种治疗经验和方药的介绍，总不离祛风。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风有外风和内风之分。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一如治外风。如吕复用小续命汤。据《沧州翁传》：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有病下利完谷，众医咸谓洞泄寒中，日服四逆、理中辈弥剧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……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饮以小续命汤，损麻黄加术，三五升，痢止。续命非痢药，饮不终剂而痢止者，以从本治也。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”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张子和《儒门事亲》：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设若飧泄不止，日夜无度，完谷下出，发汗可也。《内经》曰：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‘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春伤于风，夏生飧泄。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’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此以风为根，风非汗不出。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……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与桂枝麻黄汤。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endParaRPr lang="zh-CN" altLang="en-US" b="0" dirty="0">
              <a:solidFill>
                <a:srgbClr val="073ADF"/>
              </a:solidFill>
              <a:ea typeface="宋体" panose="02010600030101010101" pitchFamily="2" charset="-122"/>
            </a:endParaRPr>
          </a:p>
          <a:p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喻嘉言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逆流挽舟法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”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，用人参败毒散治痢，有解表益气，散风祛湿之功，使邪气由里出表。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内容占位符 2"/>
          <p:cNvSpPr>
            <a:spLocks noGrp="1"/>
          </p:cNvSpPr>
          <p:nvPr>
            <p:ph idx="1"/>
          </p:nvPr>
        </p:nvSpPr>
        <p:spPr>
          <a:xfrm>
            <a:off x="428625" y="2143125"/>
            <a:ext cx="8382000" cy="5105400"/>
          </a:xfrm>
          <a:ln/>
        </p:spPr>
        <p:txBody>
          <a:bodyPr vert="horz" wrap="square" lIns="91440" tIns="45720" rIns="91440" bIns="45720" anchor="t" anchorCtr="0"/>
          <a:p>
            <a:pPr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二如治内风。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内风主要是指肝气有余，横逆乘脾土，导致脾失运化，水谷清浊不分，并走大肠，而见飧泄。可用痛泻要方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合</a:t>
            </a:r>
            <a:r>
              <a:rPr lang="zh-CN" altLang="en-US" dirty="0">
                <a:ea typeface="宋体" panose="02010600030101010101" pitchFamily="2" charset="-122"/>
              </a:rPr>
              <a:t>七味白术散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治疗。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7250" y="0"/>
            <a:ext cx="7239000" cy="1143000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治疗方法</a:t>
            </a:r>
            <a:b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23554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>
              <a:buNone/>
            </a:pPr>
            <a:r>
              <a:rPr lang="zh-CN" altLang="en-US" dirty="0">
                <a:ea typeface="宋体" panose="02010600030101010101" pitchFamily="2" charset="-122"/>
              </a:rPr>
              <a:t>         以经验方痛泻白术汤为基本方：</a:t>
            </a:r>
            <a:r>
              <a:rPr lang="zh-CN" altLang="zh-CN" dirty="0">
                <a:ea typeface="宋体" panose="02010600030101010101" pitchFamily="2" charset="-122"/>
              </a:rPr>
              <a:t>炒葛根</a:t>
            </a:r>
            <a:r>
              <a:rPr lang="en-US" altLang="zh-CN" dirty="0">
                <a:ea typeface="宋体" panose="02010600030101010101" pitchFamily="2" charset="-122"/>
              </a:rPr>
              <a:t>30g</a:t>
            </a:r>
            <a:r>
              <a:rPr lang="zh-CN" altLang="zh-CN" dirty="0">
                <a:ea typeface="宋体" panose="02010600030101010101" pitchFamily="2" charset="-122"/>
              </a:rPr>
              <a:t>，藿香杆</a:t>
            </a:r>
            <a:r>
              <a:rPr lang="en-US" altLang="zh-CN" dirty="0">
                <a:ea typeface="宋体" panose="02010600030101010101" pitchFamily="2" charset="-122"/>
              </a:rPr>
              <a:t>10g</a:t>
            </a:r>
            <a:r>
              <a:rPr lang="zh-CN" altLang="zh-CN" dirty="0">
                <a:ea typeface="宋体" panose="02010600030101010101" pitchFamily="2" charset="-122"/>
              </a:rPr>
              <a:t>，泡参</a:t>
            </a:r>
            <a:r>
              <a:rPr lang="en-US" altLang="zh-CN" dirty="0">
                <a:ea typeface="宋体" panose="02010600030101010101" pitchFamily="2" charset="-122"/>
              </a:rPr>
              <a:t>15g</a:t>
            </a:r>
            <a:r>
              <a:rPr lang="zh-CN" altLang="zh-CN" dirty="0">
                <a:ea typeface="宋体" panose="02010600030101010101" pitchFamily="2" charset="-122"/>
              </a:rPr>
              <a:t>，炒白术</a:t>
            </a:r>
            <a:r>
              <a:rPr lang="en-US" altLang="zh-CN" dirty="0">
                <a:ea typeface="宋体" panose="02010600030101010101" pitchFamily="2" charset="-122"/>
              </a:rPr>
              <a:t>15g</a:t>
            </a:r>
            <a:r>
              <a:rPr lang="zh-CN" altLang="zh-CN" dirty="0">
                <a:ea typeface="宋体" panose="02010600030101010101" pitchFamily="2" charset="-122"/>
              </a:rPr>
              <a:t>，茯苓</a:t>
            </a:r>
            <a:r>
              <a:rPr lang="en-US" altLang="zh-CN" dirty="0">
                <a:ea typeface="宋体" panose="02010600030101010101" pitchFamily="2" charset="-122"/>
              </a:rPr>
              <a:t>15g</a:t>
            </a:r>
            <a:r>
              <a:rPr lang="zh-CN" altLang="zh-CN" dirty="0">
                <a:ea typeface="宋体" panose="02010600030101010101" pitchFamily="2" charset="-122"/>
              </a:rPr>
              <a:t>，炒白芍</a:t>
            </a:r>
            <a:r>
              <a:rPr lang="en-US" altLang="zh-CN" dirty="0">
                <a:ea typeface="宋体" panose="02010600030101010101" pitchFamily="2" charset="-122"/>
              </a:rPr>
              <a:t>20g</a:t>
            </a:r>
            <a:r>
              <a:rPr lang="zh-CN" altLang="zh-CN" dirty="0">
                <a:ea typeface="宋体" panose="02010600030101010101" pitchFamily="2" charset="-122"/>
              </a:rPr>
              <a:t>，陈皮</a:t>
            </a:r>
            <a:r>
              <a:rPr lang="en-US" altLang="zh-CN" dirty="0">
                <a:ea typeface="宋体" panose="02010600030101010101" pitchFamily="2" charset="-122"/>
              </a:rPr>
              <a:t>10g</a:t>
            </a:r>
            <a:r>
              <a:rPr lang="zh-CN" altLang="zh-CN" dirty="0">
                <a:ea typeface="宋体" panose="02010600030101010101" pitchFamily="2" charset="-122"/>
              </a:rPr>
              <a:t>，防风</a:t>
            </a:r>
            <a:r>
              <a:rPr lang="en-US" altLang="zh-CN" dirty="0">
                <a:ea typeface="宋体" panose="02010600030101010101" pitchFamily="2" charset="-122"/>
              </a:rPr>
              <a:t>15g</a:t>
            </a:r>
            <a:r>
              <a:rPr lang="zh-CN" altLang="zh-CN" dirty="0">
                <a:ea typeface="宋体" panose="02010600030101010101" pitchFamily="2" charset="-122"/>
              </a:rPr>
              <a:t>，白芷</a:t>
            </a:r>
            <a:r>
              <a:rPr lang="en-US" altLang="zh-CN" dirty="0">
                <a:ea typeface="宋体" panose="02010600030101010101" pitchFamily="2" charset="-122"/>
              </a:rPr>
              <a:t>15g</a:t>
            </a:r>
            <a:r>
              <a:rPr lang="zh-CN" altLang="zh-CN" dirty="0">
                <a:ea typeface="宋体" panose="02010600030101010101" pitchFamily="2" charset="-122"/>
              </a:rPr>
              <a:t>，炙甘草</a:t>
            </a:r>
            <a:r>
              <a:rPr lang="en-US" altLang="zh-CN" dirty="0">
                <a:ea typeface="宋体" panose="02010600030101010101" pitchFamily="2" charset="-122"/>
              </a:rPr>
              <a:t>3g</a:t>
            </a:r>
            <a:r>
              <a:rPr lang="zh-CN" altLang="zh-CN" dirty="0">
                <a:ea typeface="宋体" panose="02010600030101010101" pitchFamily="2" charset="-122"/>
              </a:rPr>
              <a:t>。</a:t>
            </a:r>
            <a:endParaRPr lang="zh-CN" altLang="en-US" dirty="0">
              <a:ea typeface="宋体" panose="02010600030101010101" pitchFamily="2" charset="-122"/>
            </a:endParaRPr>
          </a:p>
          <a:p>
            <a:pPr algn="just">
              <a:buNone/>
            </a:pPr>
            <a:r>
              <a:rPr lang="zh-CN" altLang="en-US" dirty="0">
                <a:ea typeface="宋体" panose="02010600030101010101" pitchFamily="2" charset="-122"/>
              </a:rPr>
              <a:t>        若中焦湿盛者，佩兰10g，白蔻仁l0g；热盛者，加黄连3g，白头翁</a:t>
            </a:r>
            <a:r>
              <a:rPr lang="en-US" altLang="zh-CN" dirty="0">
                <a:ea typeface="宋体" panose="02010600030101010101" pitchFamily="2" charset="-122"/>
              </a:rPr>
              <a:t>1</a:t>
            </a:r>
            <a:r>
              <a:rPr lang="zh-CN" altLang="en-US" dirty="0">
                <a:ea typeface="宋体" panose="02010600030101010101" pitchFamily="2" charset="-122"/>
              </a:rPr>
              <a:t>0g，秦皮12g；虚损甚者，泡参易党参20g，黄芪30g，当归12g，如久泻不止者，可加石榴皮</a:t>
            </a:r>
            <a:r>
              <a:rPr lang="en-US" altLang="zh-CN" dirty="0">
                <a:ea typeface="宋体" panose="02010600030101010101" pitchFamily="2" charset="-122"/>
              </a:rPr>
              <a:t>12g</a:t>
            </a:r>
            <a:r>
              <a:rPr lang="zh-CN" altLang="en-US" dirty="0">
                <a:ea typeface="宋体" panose="02010600030101010101" pitchFamily="2" charset="-122"/>
              </a:rPr>
              <a:t>。</a:t>
            </a:r>
            <a:endParaRPr lang="zh-CN" altLang="en-US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病案举例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24578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zh-CN" sz="2400" dirty="0">
                <a:latin typeface="仿宋" panose="02010609060101010101" pitchFamily="49" charset="-122"/>
                <a:ea typeface="仿宋" panose="02010609060101010101" pitchFamily="49" charset="-122"/>
              </a:rPr>
              <a:t>     </a:t>
            </a:r>
            <a:r>
              <a:rPr lang="zh-CN" altLang="zh-CN" sz="2400" dirty="0">
                <a:ea typeface="宋体" panose="02010600030101010101" pitchFamily="2" charset="-122"/>
              </a:rPr>
              <a:t>某男，</a:t>
            </a:r>
            <a:r>
              <a:rPr lang="en-US" altLang="zh-CN" sz="2400" dirty="0">
                <a:ea typeface="宋体" panose="02010600030101010101" pitchFamily="2" charset="-122"/>
              </a:rPr>
              <a:t>35</a:t>
            </a:r>
            <a:r>
              <a:rPr lang="zh-CN" altLang="zh-CN" sz="2400" dirty="0">
                <a:ea typeface="宋体" panose="02010600030101010101" pitchFamily="2" charset="-122"/>
              </a:rPr>
              <a:t>岁，</a:t>
            </a:r>
            <a:r>
              <a:rPr lang="en-US" altLang="zh-CN" sz="2400" dirty="0">
                <a:ea typeface="宋体" panose="02010600030101010101" pitchFamily="2" charset="-122"/>
              </a:rPr>
              <a:t>2015</a:t>
            </a:r>
            <a:r>
              <a:rPr lang="zh-CN" altLang="zh-CN" sz="2400" dirty="0">
                <a:ea typeface="宋体" panose="02010600030101010101" pitchFamily="2" charset="-122"/>
              </a:rPr>
              <a:t>年</a:t>
            </a:r>
            <a:r>
              <a:rPr lang="en-US" altLang="zh-CN" sz="2400" dirty="0">
                <a:ea typeface="宋体" panose="02010600030101010101" pitchFamily="2" charset="-122"/>
              </a:rPr>
              <a:t>05</a:t>
            </a:r>
            <a:r>
              <a:rPr lang="zh-CN" altLang="zh-CN" sz="2400" dirty="0">
                <a:ea typeface="宋体" panose="02010600030101010101" pitchFamily="2" charset="-122"/>
              </a:rPr>
              <a:t>月初诊，胃肠功能紊乱又发（已发</a:t>
            </a:r>
            <a:r>
              <a:rPr lang="en-US" altLang="zh-CN" sz="2400" dirty="0">
                <a:ea typeface="宋体" panose="02010600030101010101" pitchFamily="2" charset="-122"/>
              </a:rPr>
              <a:t>3</a:t>
            </a:r>
            <a:r>
              <a:rPr lang="zh-CN" altLang="zh-CN" sz="2400" dirty="0">
                <a:ea typeface="宋体" panose="02010600030101010101" pitchFamily="2" charset="-122"/>
              </a:rPr>
              <a:t>年），出现腹痛、腹泻、腹胀，泻后痛减，大便稀溏，舌质淡红苔薄白润脉缓滑。治疗：炒葛根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，藿香杆</a:t>
            </a:r>
            <a:r>
              <a:rPr lang="en-US" altLang="zh-CN" sz="2400" dirty="0">
                <a:ea typeface="宋体" panose="02010600030101010101" pitchFamily="2" charset="-122"/>
              </a:rPr>
              <a:t>10g</a:t>
            </a:r>
            <a:r>
              <a:rPr lang="zh-CN" altLang="zh-CN" sz="2400" dirty="0">
                <a:ea typeface="宋体" panose="02010600030101010101" pitchFamily="2" charset="-122"/>
              </a:rPr>
              <a:t>，泡参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，炒白术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，茯苓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，炒白芍</a:t>
            </a:r>
            <a:r>
              <a:rPr lang="en-US" altLang="zh-CN" sz="2400" dirty="0">
                <a:ea typeface="宋体" panose="02010600030101010101" pitchFamily="2" charset="-122"/>
              </a:rPr>
              <a:t>20g</a:t>
            </a:r>
            <a:r>
              <a:rPr lang="zh-CN" altLang="zh-CN" sz="2400" dirty="0">
                <a:ea typeface="宋体" panose="02010600030101010101" pitchFamily="2" charset="-122"/>
              </a:rPr>
              <a:t>，陈皮</a:t>
            </a:r>
            <a:r>
              <a:rPr lang="en-US" altLang="zh-CN" sz="2400" dirty="0">
                <a:ea typeface="宋体" panose="02010600030101010101" pitchFamily="2" charset="-122"/>
              </a:rPr>
              <a:t>10g</a:t>
            </a:r>
            <a:r>
              <a:rPr lang="zh-CN" altLang="zh-CN" sz="2400" dirty="0">
                <a:ea typeface="宋体" panose="02010600030101010101" pitchFamily="2" charset="-122"/>
              </a:rPr>
              <a:t>，防风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，白芷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，炙甘草</a:t>
            </a:r>
            <a:r>
              <a:rPr lang="en-US" altLang="zh-CN" sz="2400" dirty="0">
                <a:ea typeface="宋体" panose="02010600030101010101" pitchFamily="2" charset="-122"/>
              </a:rPr>
              <a:t>3g</a:t>
            </a:r>
            <a:r>
              <a:rPr lang="zh-CN" altLang="zh-CN" sz="2400" dirty="0">
                <a:ea typeface="宋体" panose="02010600030101010101" pitchFamily="2" charset="-122"/>
              </a:rPr>
              <a:t>。</a:t>
            </a:r>
            <a:r>
              <a:rPr lang="en-US" altLang="zh-CN" sz="2400" dirty="0">
                <a:ea typeface="宋体" panose="02010600030101010101" pitchFamily="2" charset="-122"/>
              </a:rPr>
              <a:t>2</a:t>
            </a:r>
            <a:r>
              <a:rPr lang="zh-CN" altLang="zh-CN" sz="2400" dirty="0">
                <a:ea typeface="宋体" panose="02010600030101010101" pitchFamily="2" charset="-122"/>
              </a:rPr>
              <a:t>剂水煎服。服药后症减，舌淡红苔薄白脉缓。上方加</a:t>
            </a:r>
            <a:r>
              <a:rPr lang="zh-CN" altLang="en-US" sz="2400" dirty="0">
                <a:ea typeface="宋体" panose="02010600030101010101" pitchFamily="2" charset="-122"/>
              </a:rPr>
              <a:t>广木香</a:t>
            </a:r>
            <a:r>
              <a:rPr lang="en-US" altLang="zh-CN" sz="2400" dirty="0">
                <a:ea typeface="宋体" panose="02010600030101010101" pitchFamily="2" charset="-122"/>
              </a:rPr>
              <a:t>10g</a:t>
            </a:r>
            <a:r>
              <a:rPr lang="zh-CN" altLang="en-US" sz="2400" dirty="0">
                <a:ea typeface="宋体" panose="02010600030101010101" pitchFamily="2" charset="-122"/>
              </a:rPr>
              <a:t>行气散寒</a:t>
            </a:r>
            <a:r>
              <a:rPr lang="zh-CN" altLang="zh-CN" sz="2400" dirty="0">
                <a:ea typeface="宋体" panose="02010600030101010101" pitchFamily="2" charset="-122"/>
              </a:rPr>
              <a:t>，处方如下：炒葛根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，藿香杆</a:t>
            </a:r>
            <a:r>
              <a:rPr lang="en-US" altLang="zh-CN" sz="2400" dirty="0">
                <a:ea typeface="宋体" panose="02010600030101010101" pitchFamily="2" charset="-122"/>
              </a:rPr>
              <a:t>10g</a:t>
            </a:r>
            <a:r>
              <a:rPr lang="zh-CN" altLang="zh-CN" sz="2400" dirty="0">
                <a:ea typeface="宋体" panose="02010600030101010101" pitchFamily="2" charset="-122"/>
              </a:rPr>
              <a:t>，泡参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，炒白术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，茯苓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，炒白芍</a:t>
            </a:r>
            <a:r>
              <a:rPr lang="en-US" altLang="zh-CN" sz="2400" dirty="0">
                <a:ea typeface="宋体" panose="02010600030101010101" pitchFamily="2" charset="-122"/>
              </a:rPr>
              <a:t>20g</a:t>
            </a:r>
            <a:r>
              <a:rPr lang="zh-CN" altLang="zh-CN" sz="2400" dirty="0">
                <a:ea typeface="宋体" panose="02010600030101010101" pitchFamily="2" charset="-122"/>
              </a:rPr>
              <a:t>，陈皮</a:t>
            </a:r>
            <a:r>
              <a:rPr lang="en-US" altLang="zh-CN" sz="2400" dirty="0">
                <a:ea typeface="宋体" panose="02010600030101010101" pitchFamily="2" charset="-122"/>
              </a:rPr>
              <a:t>10g</a:t>
            </a:r>
            <a:r>
              <a:rPr lang="zh-CN" altLang="zh-CN" sz="2400" dirty="0">
                <a:ea typeface="宋体" panose="02010600030101010101" pitchFamily="2" charset="-122"/>
              </a:rPr>
              <a:t>，防风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，白芷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，炙甘草</a:t>
            </a:r>
            <a:r>
              <a:rPr lang="en-US" altLang="zh-CN" sz="2400" dirty="0">
                <a:ea typeface="宋体" panose="02010600030101010101" pitchFamily="2" charset="-122"/>
              </a:rPr>
              <a:t>3g</a:t>
            </a:r>
            <a:r>
              <a:rPr lang="zh-CN" altLang="zh-CN" sz="2400" dirty="0">
                <a:ea typeface="宋体" panose="02010600030101010101" pitchFamily="2" charset="-122"/>
              </a:rPr>
              <a:t>，</a:t>
            </a:r>
            <a:r>
              <a:rPr lang="zh-CN" altLang="en-US" sz="2400" dirty="0">
                <a:ea typeface="宋体" panose="02010600030101010101" pitchFamily="2" charset="-122"/>
              </a:rPr>
              <a:t>广木香</a:t>
            </a:r>
            <a:r>
              <a:rPr lang="en-US" altLang="zh-CN" sz="2400" dirty="0">
                <a:ea typeface="宋体" panose="02010600030101010101" pitchFamily="2" charset="-122"/>
              </a:rPr>
              <a:t>10g</a:t>
            </a:r>
            <a:r>
              <a:rPr lang="zh-CN" altLang="zh-CN" sz="2400" dirty="0">
                <a:ea typeface="宋体" panose="02010600030101010101" pitchFamily="2" charset="-122"/>
              </a:rPr>
              <a:t>。药后腹痛、腹泻痊愈。</a:t>
            </a:r>
            <a:r>
              <a:rPr lang="en-US" altLang="zh-CN" sz="2400" dirty="0">
                <a:ea typeface="宋体" panose="02010600030101010101" pitchFamily="2" charset="-122"/>
              </a:rPr>
              <a:t>    </a:t>
            </a:r>
            <a:endParaRPr lang="zh-CN" altLang="zh-CN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Picture 11" descr="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4" name="Rectangle 12"/>
          <p:cNvSpPr>
            <a:spLocks noGrp="1" noChangeArrowheads="1"/>
          </p:cNvSpPr>
          <p:nvPr>
            <p:ph type="title"/>
          </p:nvPr>
        </p:nvSpPr>
        <p:spPr>
          <a:xfrm>
            <a:off x="900113" y="1557338"/>
            <a:ext cx="7643813" cy="394652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  <a:cs typeface="+mj-cs"/>
              </a:rPr>
              <a:t>  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  </a:t>
            </a: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王新副主任医师，成都中医药大学老年病中医内科硕士研究生毕业，系四川省拨尖中青年中医师，国家第五批老中医药专家学术经验继承人，有二十余年的临证经验，在国家级核心期刊上发表论文</a:t>
            </a:r>
            <a: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10</a:t>
            </a: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余篇。</a:t>
            </a:r>
            <a:endParaRPr kumimoji="0" lang="zh-CN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714625" y="571500"/>
            <a:ext cx="3816350" cy="865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主讲人简介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病案分析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25602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zh-CN" sz="2400" dirty="0">
                <a:ea typeface="宋体" panose="02010600030101010101" pitchFamily="2" charset="-122"/>
              </a:rPr>
              <a:t>按：胃肠功能紊乱的辨证属虚实夹杂，治疗时补虚泻实都需兼顾， 每到秋冬季，消化道疾病就会增多，与脾胃不足、感受外邪有关，常法经常无效，久治不愈者，病人多感觉很痛苦，怎么我的胃肠炎用了那么多的药却老也治不好，常反复发作，尹老师常和病人耐心解释，这种胃肠炎不是炎症引起的，故吃常规的消炎药，输液均无效，选择中医治疗是一种比较理想的方法，但病人也会说我也吃了中药，还是经常复发。但这就是胃肠功能紊乱难治的地方，我们无法让功能性的疾病不再复发，但病人痛苦异常，首先需要医生解决的就是缓解症状，故用葛根、藿香、防风解散表寒，泡参，白术，茯苓，陈皮健脾理气，白芍、炙甘草、防风缓解肠道痉挛，其中白芷燥湿理气而不碍胃，为治疗腹痛泻的经验用药，可在辨证的基础上随症加用。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中医辩证及用药分析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26626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>
              <a:buNone/>
            </a:pPr>
            <a:r>
              <a:rPr lang="zh-CN" altLang="en-US" dirty="0">
                <a:ea typeface="宋体" panose="02010600030101010101" pitchFamily="2" charset="-122"/>
              </a:rPr>
              <a:t>〔讨论〕</a:t>
            </a:r>
            <a:endParaRPr lang="zh-CN" altLang="en-US" dirty="0">
              <a:ea typeface="宋体" panose="02010600030101010101" pitchFamily="2" charset="-122"/>
            </a:endParaRPr>
          </a:p>
          <a:p>
            <a:pPr algn="just">
              <a:buNone/>
            </a:pPr>
            <a:r>
              <a:rPr lang="zh-CN" altLang="en-US" dirty="0">
                <a:ea typeface="宋体" panose="02010600030101010101" pitchFamily="2" charset="-122"/>
              </a:rPr>
              <a:t>         脾虚与湿胜是导致泄泻的重要因素。外邪入侵或脾虚失运等可致湿胜，而肝旺、湿阻又能引起脾虚，故脾虚、湿胜、肝旺，病机常相互影响。本方以健脾胜湿为主，乃辨证施治之法。</a:t>
            </a:r>
            <a:endParaRPr lang="zh-CN" altLang="en-US" dirty="0">
              <a:ea typeface="宋体" panose="02010600030101010101" pitchFamily="2" charset="-122"/>
            </a:endParaRPr>
          </a:p>
          <a:p>
            <a:pPr algn="just">
              <a:buNone/>
            </a:pPr>
            <a:r>
              <a:rPr lang="zh-CN" altLang="en-US" dirty="0">
                <a:ea typeface="宋体" panose="02010600030101010101" pitchFamily="2" charset="-122"/>
              </a:rPr>
              <a:t>         </a:t>
            </a:r>
            <a:endParaRPr lang="en-US" altLang="zh-CN" dirty="0">
              <a:ea typeface="宋体" panose="02010600030101010101" pitchFamily="2" charset="-122"/>
            </a:endParaRPr>
          </a:p>
          <a:p>
            <a:pPr algn="just">
              <a:buNone/>
            </a:pPr>
            <a:r>
              <a:rPr lang="zh-CN" altLang="en-US" dirty="0">
                <a:ea typeface="宋体" panose="02010600030101010101" pitchFamily="2" charset="-122"/>
              </a:rPr>
              <a:t>         方中用白芷、防风等风药，其用意有四：一则升举阳气。《内经》曰：“风胜湿”。李东垣《脾胃论》说：“诸风药，皆是风能胜湿也”；“大抵此法欲令阳气升浮耳。”故风药升举阳气，阳气升则湿自除，犹离照当空，阴霾自散。</a:t>
            </a:r>
            <a:endParaRPr lang="zh-CN" altLang="en-US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中医辩证及用药分析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27650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en-US" dirty="0">
                <a:ea typeface="宋体" panose="02010600030101010101" pitchFamily="2" charset="-122"/>
              </a:rPr>
              <a:t> 二则燥湿除浊。《本草述钩元》说：“白芷具春生发陈之气……故一切阴浊之邪干于阳明者，皆能除之。”《本草正义》谓其“芳香特甚，最能燥湿，……振动阳明之气，固治久泻之良剂。三则制肝。白芷入肺经，金克木，故以制肝，此乃取《名医类案·泄》中“太山老李炙肝散”炙(制)肝之意。四则据现代药理学证实白芷有抑菌止泻功能。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              </a:t>
            </a:r>
            <a:r>
              <a:rPr kumimoji="0" lang="zh-CN" altLang="zh-CN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举例</a:t>
            </a: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28674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buNone/>
            </a:pPr>
            <a:r>
              <a:rPr lang="en-US" altLang="zh-CN" dirty="0">
                <a:ea typeface="宋体" panose="02010600030101010101" pitchFamily="2" charset="-122"/>
              </a:rPr>
              <a:t>                              </a:t>
            </a:r>
            <a:r>
              <a:rPr lang="zh-CN" altLang="zh-CN" dirty="0">
                <a:ea typeface="宋体" panose="02010600030101010101" pitchFamily="2" charset="-122"/>
              </a:rPr>
              <a:t>痿证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zh-CN" dirty="0">
                <a:ea typeface="宋体" panose="02010600030101010101" pitchFamily="2" charset="-122"/>
              </a:rPr>
              <a:t>《素问</a:t>
            </a:r>
            <a:r>
              <a:rPr lang="en-US" altLang="zh-CN" dirty="0">
                <a:ea typeface="宋体" panose="02010600030101010101" pitchFamily="2" charset="-122"/>
              </a:rPr>
              <a:t>.</a:t>
            </a:r>
            <a:r>
              <a:rPr lang="zh-CN" altLang="zh-CN" dirty="0">
                <a:ea typeface="宋体" panose="02010600030101010101" pitchFamily="2" charset="-122"/>
              </a:rPr>
              <a:t>痿论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》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：“</a:t>
            </a:r>
            <a:r>
              <a:rPr lang="en-US" altLang="zh-CN" dirty="0">
                <a:ea typeface="宋体" panose="02010600030101010101" pitchFamily="2" charset="-122"/>
              </a:rPr>
              <a:t>……</a:t>
            </a:r>
            <a:r>
              <a:rPr lang="zh-CN" altLang="zh-CN" dirty="0">
                <a:ea typeface="宋体" panose="02010600030101010101" pitchFamily="2" charset="-122"/>
              </a:rPr>
              <a:t>肺主身之皮毛，</a:t>
            </a:r>
            <a:r>
              <a:rPr lang="en-US" altLang="zh-CN" dirty="0">
                <a:ea typeface="宋体" panose="02010600030101010101" pitchFamily="2" charset="-122"/>
              </a:rPr>
              <a:t>……</a:t>
            </a:r>
            <a:r>
              <a:rPr lang="zh-CN" altLang="zh-CN" dirty="0">
                <a:ea typeface="宋体" panose="02010600030101010101" pitchFamily="2" charset="-122"/>
              </a:rPr>
              <a:t>，脾主身之肌肉，肾主身之骨髓。故肺热叶焦，则皮毛虚弱急薄，著则生痿躄也。</a:t>
            </a:r>
            <a:r>
              <a:rPr lang="en-US" altLang="zh-CN" dirty="0">
                <a:ea typeface="宋体" panose="02010600030101010101" pitchFamily="2" charset="-122"/>
              </a:rPr>
              <a:t>……</a:t>
            </a:r>
            <a:r>
              <a:rPr lang="zh-CN" altLang="zh-CN" dirty="0">
                <a:ea typeface="宋体" panose="02010600030101010101" pitchFamily="2" charset="-122"/>
              </a:rPr>
              <a:t>脾气热，则胃干而渴，肌肉不仁，发为肉痿。肾气热，则腰脊不举，骨枯而髓减，发为骨痹。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”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zh-CN" dirty="0">
                <a:ea typeface="宋体" panose="02010600030101010101" pitchFamily="2" charset="-122"/>
              </a:rPr>
              <a:t>《素问</a:t>
            </a:r>
            <a:r>
              <a:rPr lang="en-US" altLang="zh-CN" dirty="0">
                <a:ea typeface="宋体" panose="02010600030101010101" pitchFamily="2" charset="-122"/>
              </a:rPr>
              <a:t>.</a:t>
            </a:r>
            <a:r>
              <a:rPr lang="zh-CN" altLang="zh-CN" dirty="0">
                <a:ea typeface="宋体" panose="02010600030101010101" pitchFamily="2" charset="-122"/>
              </a:rPr>
              <a:t>生气通天论》：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“</a:t>
            </a:r>
            <a:r>
              <a:rPr lang="en-US" altLang="zh-CN" dirty="0">
                <a:ea typeface="宋体" panose="02010600030101010101" pitchFamily="2" charset="-122"/>
              </a:rPr>
              <a:t>……</a:t>
            </a:r>
            <a:r>
              <a:rPr lang="zh-CN" altLang="zh-CN" dirty="0">
                <a:ea typeface="宋体" panose="02010600030101010101" pitchFamily="2" charset="-122"/>
              </a:rPr>
              <a:t>湿热不攘，大筋软短，小筋驰长，软短为拘，驰长为痿。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”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         </a:t>
            </a:r>
            <a:b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29698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lnSpc>
                <a:spcPct val="12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如“</a:t>
            </a:r>
            <a:r>
              <a:rPr lang="zh-CN" altLang="zh-CN" dirty="0">
                <a:ea typeface="宋体" panose="02010600030101010101" pitchFamily="2" charset="-122"/>
              </a:rPr>
              <a:t>肺主身之皮毛，</a:t>
            </a:r>
            <a:r>
              <a:rPr lang="en-US" altLang="zh-CN" dirty="0">
                <a:ea typeface="宋体" panose="02010600030101010101" pitchFamily="2" charset="-122"/>
              </a:rPr>
              <a:t>……</a:t>
            </a:r>
            <a:r>
              <a:rPr lang="zh-CN" altLang="zh-CN" dirty="0">
                <a:ea typeface="宋体" panose="02010600030101010101" pitchFamily="2" charset="-122"/>
              </a:rPr>
              <a:t>，脾主身之肌肉，肾主身之骨髓。故肺热叶焦</a:t>
            </a:r>
            <a:r>
              <a:rPr lang="en-US" altLang="zh-CN" dirty="0">
                <a:ea typeface="宋体" panose="02010600030101010101" pitchFamily="2" charset="-122"/>
              </a:rPr>
              <a:t> ……</a:t>
            </a:r>
            <a:r>
              <a:rPr lang="zh-CN" altLang="zh-CN" dirty="0">
                <a:ea typeface="宋体" panose="02010600030101010101" pitchFamily="2" charset="-122"/>
              </a:rPr>
              <a:t>脾气热，肾气热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”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症状：</a:t>
            </a:r>
            <a:r>
              <a:rPr lang="zh-CN" altLang="zh-CN" dirty="0">
                <a:ea typeface="宋体" panose="02010600030101010101" pitchFamily="2" charset="-122"/>
              </a:rPr>
              <a:t>皮毛虚弱急薄，著则生痿躄也</a:t>
            </a:r>
            <a:r>
              <a:rPr lang="zh-CN" altLang="en-US" dirty="0">
                <a:ea typeface="宋体" panose="02010600030101010101" pitchFamily="2" charset="-122"/>
              </a:rPr>
              <a:t>；</a:t>
            </a:r>
            <a:r>
              <a:rPr lang="zh-CN" altLang="zh-CN" dirty="0">
                <a:ea typeface="宋体" panose="02010600030101010101" pitchFamily="2" charset="-122"/>
              </a:rPr>
              <a:t>胃干而渴，肌肉不仁</a:t>
            </a:r>
            <a:r>
              <a:rPr lang="zh-CN" altLang="en-US" dirty="0">
                <a:ea typeface="宋体" panose="02010600030101010101" pitchFamily="2" charset="-122"/>
              </a:rPr>
              <a:t>；</a:t>
            </a:r>
            <a:r>
              <a:rPr lang="zh-CN" altLang="zh-CN" dirty="0">
                <a:ea typeface="宋体" panose="02010600030101010101" pitchFamily="2" charset="-122"/>
              </a:rPr>
              <a:t>腰脊不举，骨枯而髓减</a:t>
            </a:r>
            <a:r>
              <a:rPr lang="zh-CN" altLang="en-US" dirty="0">
                <a:ea typeface="宋体" panose="02010600030101010101" pitchFamily="2" charset="-122"/>
              </a:rPr>
              <a:t>。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引申可包含痿症之类病证。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病因：</a:t>
            </a:r>
            <a:r>
              <a:rPr lang="zh-CN" altLang="zh-CN" dirty="0">
                <a:ea typeface="宋体" panose="02010600030101010101" pitchFamily="2" charset="-122"/>
              </a:rPr>
              <a:t>肺热叶焦</a:t>
            </a:r>
            <a:r>
              <a:rPr lang="zh-CN" altLang="en-US" dirty="0">
                <a:ea typeface="宋体" panose="02010600030101010101" pitchFamily="2" charset="-122"/>
              </a:rPr>
              <a:t>，</a:t>
            </a:r>
            <a:r>
              <a:rPr lang="zh-CN" altLang="zh-CN" dirty="0">
                <a:ea typeface="宋体" panose="02010600030101010101" pitchFamily="2" charset="-122"/>
              </a:rPr>
              <a:t>脾气热，肾气热</a:t>
            </a:r>
            <a:r>
              <a:rPr lang="zh-CN" altLang="en-US" dirty="0">
                <a:ea typeface="宋体" panose="02010600030101010101" pitchFamily="2" charset="-122"/>
              </a:rPr>
              <a:t>，</a:t>
            </a:r>
            <a:r>
              <a:rPr lang="zh-CN" altLang="zh-CN" dirty="0">
                <a:ea typeface="宋体" panose="02010600030101010101" pitchFamily="2" charset="-122"/>
              </a:rPr>
              <a:t>湿热不攘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病程：日久。</a:t>
            </a:r>
            <a:r>
              <a:rPr lang="zh-CN" altLang="en-US" dirty="0">
                <a:ea typeface="宋体" panose="02010600030101010101" pitchFamily="2" charset="-122"/>
              </a:rPr>
              <a:t>肺胃肝肾等脏腑精气受损，肢体筋脉失养，如肺热津伤，津液不布；湿热浸淫，气血不运；脾胃亏虚，精微不输；肝肾亏损，髓枯筋痿。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病位：肺胃脾肝肾受邪，湿热阻滞经络。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　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sz="3600" dirty="0">
                <a:latin typeface="Garamond" pitchFamily="18" charset="0"/>
                <a:ea typeface="宋体" panose="02010600030101010101" pitchFamily="2" charset="-122"/>
              </a:rPr>
              <a:t> </a:t>
            </a:r>
            <a:endParaRPr lang="zh-CN" altLang="zh-CN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        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病机与治疗思路：</a:t>
            </a:r>
            <a:b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0722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zh-CN" dirty="0">
                <a:ea typeface="宋体" panose="02010600030101010101" pitchFamily="2" charset="-122"/>
              </a:rPr>
              <a:t>肺脾肾三脏亏虚，湿热阻滞经络</a:t>
            </a:r>
            <a:r>
              <a:rPr lang="zh-CN" altLang="en-US" dirty="0">
                <a:ea typeface="宋体" panose="02010600030101010101" pitchFamily="2" charset="-122"/>
              </a:rPr>
              <a:t>。</a:t>
            </a:r>
            <a:endParaRPr lang="en-US" altLang="zh-CN" dirty="0"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  一是本身的问题，如</a:t>
            </a:r>
            <a:r>
              <a:rPr lang="zh-CN" altLang="zh-CN" dirty="0">
                <a:ea typeface="宋体" panose="02010600030101010101" pitchFamily="2" charset="-122"/>
              </a:rPr>
              <a:t>五脏虚损为本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－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肺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脾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亏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虚－补中益气汤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                 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－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肾精亏虚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－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左归饮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  二是</a:t>
            </a:r>
            <a:r>
              <a:rPr lang="zh-CN" altLang="zh-CN" dirty="0">
                <a:ea typeface="宋体" panose="02010600030101010101" pitchFamily="2" charset="-122"/>
              </a:rPr>
              <a:t>湿热不攘为标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－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湿热阻络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－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四妙散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                 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－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湿阻三焦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－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三仁汤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　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sz="3600" dirty="0">
                <a:latin typeface="Garamond" pitchFamily="18" charset="0"/>
                <a:ea typeface="宋体" panose="02010600030101010101" pitchFamily="2" charset="-122"/>
              </a:rPr>
              <a:t> </a:t>
            </a:r>
            <a:endParaRPr lang="zh-CN" altLang="zh-CN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239000" cy="1071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     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古人对此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的治疗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理论。</a:t>
            </a:r>
            <a:b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1746" name="内容占位符 2"/>
          <p:cNvSpPr>
            <a:spLocks noGrp="1"/>
          </p:cNvSpPr>
          <p:nvPr>
            <p:ph idx="1"/>
          </p:nvPr>
        </p:nvSpPr>
        <p:spPr>
          <a:xfrm>
            <a:off x="304800" y="1714500"/>
            <a:ext cx="8382000" cy="4714875"/>
          </a:xfrm>
          <a:ln/>
        </p:spPr>
        <p:txBody>
          <a:bodyPr vert="horz" wrap="square" lIns="91440" tIns="45720" rIns="91440" bIns="45720" anchor="t" anchorCtr="0"/>
          <a:p>
            <a:r>
              <a:rPr lang="zh-CN" altLang="zh-CN" dirty="0">
                <a:ea typeface="宋体" panose="02010600030101010101" pitchFamily="2" charset="-122"/>
              </a:rPr>
              <a:t>《素问</a:t>
            </a:r>
            <a:r>
              <a:rPr lang="en-US" altLang="zh-CN" dirty="0">
                <a:ea typeface="宋体" panose="02010600030101010101" pitchFamily="2" charset="-122"/>
              </a:rPr>
              <a:t>.</a:t>
            </a:r>
            <a:r>
              <a:rPr lang="zh-CN" altLang="zh-CN" dirty="0">
                <a:ea typeface="宋体" panose="02010600030101010101" pitchFamily="2" charset="-122"/>
              </a:rPr>
              <a:t>痿论》：“</a:t>
            </a:r>
            <a:r>
              <a:rPr lang="en-US" altLang="zh-CN" dirty="0">
                <a:ea typeface="宋体" panose="02010600030101010101" pitchFamily="2" charset="-122"/>
              </a:rPr>
              <a:t>……</a:t>
            </a:r>
            <a:r>
              <a:rPr lang="zh-CN" altLang="zh-CN" dirty="0">
                <a:ea typeface="宋体" panose="02010600030101010101" pitchFamily="2" charset="-122"/>
              </a:rPr>
              <a:t>论言治痿者，独取阳明何也？岐伯曰：阳明者，五脏六腑之海 ，主闰宗筋，宗筋主束骨而利机关也。</a:t>
            </a:r>
            <a:r>
              <a:rPr lang="en-US" altLang="zh-CN" dirty="0">
                <a:ea typeface="宋体" panose="02010600030101010101" pitchFamily="2" charset="-122"/>
              </a:rPr>
              <a:t>……</a:t>
            </a:r>
            <a:r>
              <a:rPr lang="zh-CN" altLang="zh-CN" dirty="0">
                <a:ea typeface="宋体" panose="02010600030101010101" pitchFamily="2" charset="-122"/>
              </a:rPr>
              <a:t>故阳明虚，则宗筋纵，带脉不引，故足痿不用也。帝曰：治之奈何？岐伯曰：各补其荥而通其俞，调其虚实，和其逆顺，筋脉骨肉，各以其时受月，则病以矣。”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7239000" cy="7143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治疗方法</a:t>
            </a:r>
            <a:b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2770" name="内容占位符 2"/>
          <p:cNvSpPr>
            <a:spLocks noGrp="1"/>
          </p:cNvSpPr>
          <p:nvPr>
            <p:ph idx="1"/>
          </p:nvPr>
        </p:nvSpPr>
        <p:spPr>
          <a:xfrm>
            <a:off x="428625" y="1285875"/>
            <a:ext cx="8382000" cy="5105400"/>
          </a:xfrm>
          <a:ln/>
        </p:spPr>
        <p:txBody>
          <a:bodyPr vert="horz" wrap="square" lIns="91440" tIns="45720" rIns="91440" bIns="45720" anchor="t" anchorCtr="0"/>
          <a:p>
            <a:r>
              <a:rPr lang="zh-CN" altLang="zh-CN" dirty="0">
                <a:ea typeface="宋体" panose="02010600030101010101" pitchFamily="2" charset="-122"/>
              </a:rPr>
              <a:t>补中益气汤、四妙散加减治疗</a:t>
            </a:r>
            <a:r>
              <a:rPr lang="zh-CN" altLang="en-US" dirty="0">
                <a:ea typeface="宋体" panose="02010600030101010101" pitchFamily="2" charset="-122"/>
              </a:rPr>
              <a:t>：</a:t>
            </a:r>
            <a:r>
              <a:rPr lang="zh-CN" altLang="zh-CN" dirty="0">
                <a:ea typeface="宋体" panose="02010600030101010101" pitchFamily="2" charset="-122"/>
              </a:rPr>
              <a:t>黄芪</a:t>
            </a:r>
            <a:r>
              <a:rPr lang="en-US" altLang="zh-CN" dirty="0">
                <a:ea typeface="宋体" panose="02010600030101010101" pitchFamily="2" charset="-122"/>
              </a:rPr>
              <a:t>80-100g</a:t>
            </a:r>
            <a:r>
              <a:rPr lang="zh-CN" altLang="zh-CN" dirty="0">
                <a:ea typeface="宋体" panose="02010600030101010101" pitchFamily="2" charset="-122"/>
              </a:rPr>
              <a:t>，潞党参</a:t>
            </a:r>
            <a:r>
              <a:rPr lang="en-US" altLang="zh-CN" dirty="0">
                <a:ea typeface="宋体" panose="02010600030101010101" pitchFamily="2" charset="-122"/>
              </a:rPr>
              <a:t>30g</a:t>
            </a:r>
            <a:r>
              <a:rPr lang="zh-CN" altLang="zh-CN" dirty="0">
                <a:ea typeface="宋体" panose="02010600030101010101" pitchFamily="2" charset="-122"/>
              </a:rPr>
              <a:t>，云苓</a:t>
            </a:r>
            <a:r>
              <a:rPr lang="en-US" altLang="zh-CN" dirty="0">
                <a:ea typeface="宋体" panose="02010600030101010101" pitchFamily="2" charset="-122"/>
              </a:rPr>
              <a:t>15g</a:t>
            </a:r>
            <a:r>
              <a:rPr lang="zh-CN" altLang="zh-CN" dirty="0">
                <a:ea typeface="宋体" panose="02010600030101010101" pitchFamily="2" charset="-122"/>
              </a:rPr>
              <a:t>，陈皮</a:t>
            </a:r>
            <a:r>
              <a:rPr lang="en-US" altLang="zh-CN" dirty="0">
                <a:ea typeface="宋体" panose="02010600030101010101" pitchFamily="2" charset="-122"/>
              </a:rPr>
              <a:t>8g</a:t>
            </a:r>
            <a:r>
              <a:rPr lang="zh-CN" altLang="zh-CN" dirty="0">
                <a:ea typeface="宋体" panose="02010600030101010101" pitchFamily="2" charset="-122"/>
              </a:rPr>
              <a:t>，苍术</a:t>
            </a:r>
            <a:r>
              <a:rPr lang="en-US" altLang="zh-CN" dirty="0">
                <a:ea typeface="宋体" panose="02010600030101010101" pitchFamily="2" charset="-122"/>
              </a:rPr>
              <a:t>15g</a:t>
            </a:r>
            <a:r>
              <a:rPr lang="zh-CN" altLang="zh-CN" dirty="0">
                <a:ea typeface="宋体" panose="02010600030101010101" pitchFamily="2" charset="-122"/>
              </a:rPr>
              <a:t>，苡仁</a:t>
            </a:r>
            <a:r>
              <a:rPr lang="en-US" altLang="zh-CN" dirty="0">
                <a:ea typeface="宋体" panose="02010600030101010101" pitchFamily="2" charset="-122"/>
              </a:rPr>
              <a:t>30g</a:t>
            </a:r>
            <a:r>
              <a:rPr lang="zh-CN" altLang="zh-CN" dirty="0">
                <a:ea typeface="宋体" panose="02010600030101010101" pitchFamily="2" charset="-122"/>
              </a:rPr>
              <a:t>，怀牛膝</a:t>
            </a:r>
            <a:r>
              <a:rPr lang="en-US" altLang="zh-CN" dirty="0">
                <a:ea typeface="宋体" panose="02010600030101010101" pitchFamily="2" charset="-122"/>
              </a:rPr>
              <a:t>15g</a:t>
            </a:r>
            <a:r>
              <a:rPr lang="zh-CN" altLang="zh-CN" dirty="0">
                <a:ea typeface="宋体" panose="02010600030101010101" pitchFamily="2" charset="-122"/>
              </a:rPr>
              <a:t>，木瓜</a:t>
            </a:r>
            <a:r>
              <a:rPr lang="en-US" altLang="zh-CN" dirty="0">
                <a:ea typeface="宋体" panose="02010600030101010101" pitchFamily="2" charset="-122"/>
              </a:rPr>
              <a:t>15g</a:t>
            </a:r>
            <a:r>
              <a:rPr lang="zh-CN" altLang="zh-CN" dirty="0">
                <a:ea typeface="宋体" panose="02010600030101010101" pitchFamily="2" charset="-122"/>
              </a:rPr>
              <a:t>，补骨脂</a:t>
            </a:r>
            <a:r>
              <a:rPr lang="en-US" altLang="zh-CN" dirty="0">
                <a:ea typeface="宋体" panose="02010600030101010101" pitchFamily="2" charset="-122"/>
              </a:rPr>
              <a:t>30g</a:t>
            </a:r>
            <a:r>
              <a:rPr lang="zh-CN" altLang="zh-CN" dirty="0">
                <a:ea typeface="宋体" panose="02010600030101010101" pitchFamily="2" charset="-122"/>
              </a:rPr>
              <a:t>，刺五加</a:t>
            </a:r>
            <a:r>
              <a:rPr lang="en-US" altLang="zh-CN" dirty="0">
                <a:ea typeface="宋体" panose="02010600030101010101" pitchFamily="2" charset="-122"/>
              </a:rPr>
              <a:t>30g</a:t>
            </a:r>
            <a:r>
              <a:rPr lang="zh-CN" altLang="zh-CN" dirty="0">
                <a:ea typeface="宋体" panose="02010600030101010101" pitchFamily="2" charset="-122"/>
              </a:rPr>
              <a:t>，熟地</a:t>
            </a:r>
            <a:r>
              <a:rPr lang="en-US" altLang="zh-CN" dirty="0">
                <a:ea typeface="宋体" panose="02010600030101010101" pitchFamily="2" charset="-122"/>
              </a:rPr>
              <a:t>20g</a:t>
            </a:r>
            <a:r>
              <a:rPr lang="zh-CN" altLang="zh-CN" dirty="0">
                <a:ea typeface="宋体" panose="02010600030101010101" pitchFamily="2" charset="-122"/>
              </a:rPr>
              <a:t>，枸杞子</a:t>
            </a:r>
            <a:r>
              <a:rPr lang="en-US" altLang="zh-CN" dirty="0">
                <a:ea typeface="宋体" panose="02010600030101010101" pitchFamily="2" charset="-122"/>
              </a:rPr>
              <a:t>20g</a:t>
            </a:r>
            <a:r>
              <a:rPr lang="zh-CN" altLang="zh-CN" dirty="0">
                <a:ea typeface="宋体" panose="02010600030101010101" pitchFamily="2" charset="-122"/>
              </a:rPr>
              <a:t>，桃仁</a:t>
            </a:r>
            <a:r>
              <a:rPr lang="en-US" altLang="zh-CN" dirty="0">
                <a:ea typeface="宋体" panose="02010600030101010101" pitchFamily="2" charset="-122"/>
              </a:rPr>
              <a:t>12g</a:t>
            </a:r>
            <a:r>
              <a:rPr lang="zh-CN" altLang="zh-CN" dirty="0">
                <a:ea typeface="宋体" panose="02010600030101010101" pitchFamily="2" charset="-122"/>
              </a:rPr>
              <a:t>，红花</a:t>
            </a:r>
            <a:r>
              <a:rPr lang="en-US" altLang="zh-CN" dirty="0">
                <a:ea typeface="宋体" panose="02010600030101010101" pitchFamily="2" charset="-122"/>
              </a:rPr>
              <a:t>12g</a:t>
            </a:r>
            <a:r>
              <a:rPr lang="zh-CN" altLang="zh-CN" dirty="0">
                <a:ea typeface="宋体" panose="02010600030101010101" pitchFamily="2" charset="-122"/>
              </a:rPr>
              <a:t>，鸡血藤</a:t>
            </a:r>
            <a:r>
              <a:rPr lang="en-US" altLang="zh-CN" dirty="0">
                <a:ea typeface="宋体" panose="02010600030101010101" pitchFamily="2" charset="-122"/>
              </a:rPr>
              <a:t>30g</a:t>
            </a:r>
            <a:r>
              <a:rPr lang="zh-CN" altLang="zh-CN" dirty="0">
                <a:ea typeface="宋体" panose="02010600030101010101" pitchFamily="2" charset="-122"/>
              </a:rPr>
              <a:t>，炒麦芽</a:t>
            </a:r>
            <a:r>
              <a:rPr lang="en-US" altLang="zh-CN" dirty="0">
                <a:ea typeface="宋体" panose="02010600030101010101" pitchFamily="2" charset="-122"/>
              </a:rPr>
              <a:t>15g</a:t>
            </a:r>
            <a:r>
              <a:rPr lang="zh-CN" altLang="zh-CN" dirty="0">
                <a:ea typeface="宋体" panose="02010600030101010101" pitchFamily="2" charset="-122"/>
              </a:rPr>
              <a:t>。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若肝郁阳气不举者，加柴胡、升麻各</a:t>
            </a:r>
            <a:r>
              <a:rPr lang="en-US" altLang="zh-CN" dirty="0">
                <a:ea typeface="宋体" panose="02010600030101010101" pitchFamily="2" charset="-122"/>
              </a:rPr>
              <a:t>6</a:t>
            </a:r>
            <a:r>
              <a:rPr lang="zh-CN" altLang="en-US" dirty="0">
                <a:ea typeface="宋体" panose="02010600030101010101" pitchFamily="2" charset="-122"/>
              </a:rPr>
              <a:t>g；阳虚盛者，加肉桂</a:t>
            </a:r>
            <a:r>
              <a:rPr lang="en-US" altLang="zh-CN" dirty="0">
                <a:ea typeface="宋体" panose="02010600030101010101" pitchFamily="2" charset="-122"/>
              </a:rPr>
              <a:t>6</a:t>
            </a:r>
            <a:r>
              <a:rPr lang="zh-CN" altLang="en-US" dirty="0">
                <a:ea typeface="宋体" panose="02010600030101010101" pitchFamily="2" charset="-122"/>
              </a:rPr>
              <a:t>g，巴戟天</a:t>
            </a:r>
            <a:r>
              <a:rPr lang="en-US" altLang="zh-CN" dirty="0">
                <a:ea typeface="宋体" panose="02010600030101010101" pitchFamily="2" charset="-122"/>
              </a:rPr>
              <a:t>15g</a:t>
            </a:r>
            <a:r>
              <a:rPr lang="zh-CN" altLang="en-US" dirty="0">
                <a:ea typeface="宋体" panose="02010600030101010101" pitchFamily="2" charset="-122"/>
              </a:rPr>
              <a:t>，仙灵脾</a:t>
            </a:r>
            <a:r>
              <a:rPr lang="en-US" altLang="zh-CN" dirty="0">
                <a:ea typeface="宋体" panose="02010600030101010101" pitchFamily="2" charset="-122"/>
              </a:rPr>
              <a:t>30g</a:t>
            </a:r>
            <a:r>
              <a:rPr lang="zh-CN" altLang="en-US" dirty="0">
                <a:ea typeface="宋体" panose="02010600030101010101" pitchFamily="2" charset="-122"/>
              </a:rPr>
              <a:t>；肺热阴伤者，麦冬20g，黄精</a:t>
            </a:r>
            <a:r>
              <a:rPr lang="en-US" altLang="zh-CN" dirty="0">
                <a:ea typeface="宋体" panose="02010600030101010101" pitchFamily="2" charset="-122"/>
              </a:rPr>
              <a:t>2</a:t>
            </a:r>
            <a:r>
              <a:rPr lang="zh-CN" altLang="en-US" dirty="0">
                <a:ea typeface="宋体" panose="02010600030101010101" pitchFamily="2" charset="-122"/>
              </a:rPr>
              <a:t>0g，百合</a:t>
            </a:r>
            <a:r>
              <a:rPr lang="en-US" altLang="zh-CN" dirty="0">
                <a:ea typeface="宋体" panose="02010600030101010101" pitchFamily="2" charset="-122"/>
              </a:rPr>
              <a:t>30</a:t>
            </a:r>
            <a:r>
              <a:rPr lang="zh-CN" altLang="en-US" dirty="0">
                <a:ea typeface="宋体" panose="02010600030101010101" pitchFamily="2" charset="-122"/>
              </a:rPr>
              <a:t>g。</a:t>
            </a:r>
            <a:endParaRPr lang="zh-CN" altLang="en-US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病案举例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3794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zh-CN" sz="2400" dirty="0">
                <a:ea typeface="宋体" panose="02010600030101010101" pitchFamily="2" charset="-122"/>
              </a:rPr>
              <a:t>     </a:t>
            </a:r>
            <a:r>
              <a:rPr lang="zh-CN" altLang="zh-CN" sz="2400" dirty="0">
                <a:ea typeface="宋体" panose="02010600030101010101" pitchFamily="2" charset="-122"/>
              </a:rPr>
              <a:t>某男，男，</a:t>
            </a:r>
            <a:r>
              <a:rPr lang="en-US" altLang="zh-CN" sz="2400" dirty="0">
                <a:ea typeface="宋体" panose="02010600030101010101" pitchFamily="2" charset="-122"/>
              </a:rPr>
              <a:t>42</a:t>
            </a:r>
            <a:r>
              <a:rPr lang="zh-CN" altLang="zh-CN" sz="2400" dirty="0">
                <a:ea typeface="宋体" panose="02010600030101010101" pitchFamily="2" charset="-122"/>
              </a:rPr>
              <a:t>岁，以“精神疲乏，四肢乏力”为主诉就诊，舌淡红苔黄腻，脉沉细；化验：</a:t>
            </a:r>
            <a:r>
              <a:rPr lang="zh-CN" altLang="en-US" sz="2400" dirty="0">
                <a:ea typeface="宋体" panose="02010600030101010101" pitchFamily="2" charset="-122"/>
              </a:rPr>
              <a:t>胆碱酯酶</a:t>
            </a:r>
            <a:r>
              <a:rPr lang="en-US" altLang="zh-CN" sz="2400" dirty="0">
                <a:ea typeface="宋体" panose="02010600030101010101" pitchFamily="2" charset="-122"/>
              </a:rPr>
              <a:t>CHE</a:t>
            </a:r>
            <a:r>
              <a:rPr lang="zh-CN" altLang="zh-CN" sz="2400" dirty="0">
                <a:ea typeface="宋体" panose="02010600030101010101" pitchFamily="2" charset="-122"/>
              </a:rPr>
              <a:t>缺乏；西医诊断：重症肌无力；中医诊断：痿证</a:t>
            </a:r>
            <a:r>
              <a:rPr lang="en-US" altLang="zh-CN" sz="2400" dirty="0">
                <a:ea typeface="宋体" panose="02010600030101010101" pitchFamily="2" charset="-122"/>
              </a:rPr>
              <a:t> </a:t>
            </a:r>
            <a:r>
              <a:rPr lang="zh-CN" altLang="zh-CN" sz="2400" dirty="0">
                <a:ea typeface="宋体" panose="02010600030101010101" pitchFamily="2" charset="-122"/>
              </a:rPr>
              <a:t> 脾肾两虚、湿瘀阻络，治予脾肾双补、益气养血，方用补中益气汤合四妙散加减，处方如下：黄芪</a:t>
            </a:r>
            <a:r>
              <a:rPr lang="en-US" altLang="zh-CN" sz="2400" dirty="0">
                <a:ea typeface="宋体" panose="02010600030101010101" pitchFamily="2" charset="-122"/>
              </a:rPr>
              <a:t>80g</a:t>
            </a:r>
            <a:r>
              <a:rPr lang="zh-CN" altLang="zh-CN" sz="2400" dirty="0">
                <a:ea typeface="宋体" panose="02010600030101010101" pitchFamily="2" charset="-122"/>
              </a:rPr>
              <a:t>，潞党参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，云苓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，陈皮</a:t>
            </a:r>
            <a:r>
              <a:rPr lang="en-US" altLang="zh-CN" sz="2400" dirty="0">
                <a:ea typeface="宋体" panose="02010600030101010101" pitchFamily="2" charset="-122"/>
              </a:rPr>
              <a:t>8g</a:t>
            </a:r>
            <a:r>
              <a:rPr lang="zh-CN" altLang="zh-CN" sz="2400" dirty="0">
                <a:ea typeface="宋体" panose="02010600030101010101" pitchFamily="2" charset="-122"/>
              </a:rPr>
              <a:t>，苍术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，苡仁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，怀牛膝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，木瓜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，补骨脂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，刺五加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，熟地</a:t>
            </a:r>
            <a:r>
              <a:rPr lang="en-US" altLang="zh-CN" sz="2400" dirty="0">
                <a:ea typeface="宋体" panose="02010600030101010101" pitchFamily="2" charset="-122"/>
              </a:rPr>
              <a:t>20g</a:t>
            </a:r>
            <a:r>
              <a:rPr lang="zh-CN" altLang="zh-CN" sz="2400" dirty="0">
                <a:ea typeface="宋体" panose="02010600030101010101" pitchFamily="2" charset="-122"/>
              </a:rPr>
              <a:t>，枸杞子</a:t>
            </a:r>
            <a:r>
              <a:rPr lang="en-US" altLang="zh-CN" sz="2400" dirty="0">
                <a:ea typeface="宋体" panose="02010600030101010101" pitchFamily="2" charset="-122"/>
              </a:rPr>
              <a:t>20g</a:t>
            </a:r>
            <a:r>
              <a:rPr lang="zh-CN" altLang="zh-CN" sz="2400" dirty="0">
                <a:ea typeface="宋体" panose="02010600030101010101" pitchFamily="2" charset="-122"/>
              </a:rPr>
              <a:t>，桃仁</a:t>
            </a:r>
            <a:r>
              <a:rPr lang="en-US" altLang="zh-CN" sz="2400" dirty="0">
                <a:ea typeface="宋体" panose="02010600030101010101" pitchFamily="2" charset="-122"/>
              </a:rPr>
              <a:t>12g</a:t>
            </a:r>
            <a:r>
              <a:rPr lang="zh-CN" altLang="zh-CN" sz="2400" dirty="0">
                <a:ea typeface="宋体" panose="02010600030101010101" pitchFamily="2" charset="-122"/>
              </a:rPr>
              <a:t>，红花</a:t>
            </a:r>
            <a:r>
              <a:rPr lang="en-US" altLang="zh-CN" sz="2400" dirty="0">
                <a:ea typeface="宋体" panose="02010600030101010101" pitchFamily="2" charset="-122"/>
              </a:rPr>
              <a:t>12g</a:t>
            </a:r>
            <a:r>
              <a:rPr lang="zh-CN" altLang="zh-CN" sz="2400" dirty="0">
                <a:ea typeface="宋体" panose="02010600030101010101" pitchFamily="2" charset="-122"/>
              </a:rPr>
              <a:t>，鸡血藤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，炒麦芽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。药后精神疲乏有所好转，舌淡红胖苔黄润，脉弦细滑，继续以上方加减，处方如下：黄芪</a:t>
            </a:r>
            <a:r>
              <a:rPr lang="en-US" altLang="zh-CN" sz="2400" dirty="0">
                <a:ea typeface="宋体" panose="02010600030101010101" pitchFamily="2" charset="-122"/>
              </a:rPr>
              <a:t>100g</a:t>
            </a:r>
            <a:r>
              <a:rPr lang="zh-CN" altLang="zh-CN" sz="2400" dirty="0">
                <a:ea typeface="宋体" panose="02010600030101010101" pitchFamily="2" charset="-122"/>
              </a:rPr>
              <a:t>，熟地</a:t>
            </a:r>
            <a:r>
              <a:rPr lang="en-US" altLang="zh-CN" sz="2400" dirty="0">
                <a:ea typeface="宋体" panose="02010600030101010101" pitchFamily="2" charset="-122"/>
              </a:rPr>
              <a:t>20g</a:t>
            </a:r>
            <a:r>
              <a:rPr lang="zh-CN" altLang="zh-CN" sz="2400" dirty="0">
                <a:ea typeface="宋体" panose="02010600030101010101" pitchFamily="2" charset="-122"/>
              </a:rPr>
              <a:t>，枸杞子</a:t>
            </a:r>
            <a:r>
              <a:rPr lang="en-US" altLang="zh-CN" sz="2400" dirty="0">
                <a:ea typeface="宋体" panose="02010600030101010101" pitchFamily="2" charset="-122"/>
              </a:rPr>
              <a:t>20g</a:t>
            </a:r>
            <a:r>
              <a:rPr lang="zh-CN" altLang="zh-CN" sz="2400" dirty="0">
                <a:ea typeface="宋体" panose="02010600030101010101" pitchFamily="2" charset="-122"/>
              </a:rPr>
              <a:t>，云苓</a:t>
            </a:r>
            <a:r>
              <a:rPr lang="en-US" altLang="zh-CN" sz="2400" dirty="0">
                <a:ea typeface="宋体" panose="02010600030101010101" pitchFamily="2" charset="-122"/>
              </a:rPr>
              <a:t>20g</a:t>
            </a:r>
            <a:r>
              <a:rPr lang="zh-CN" altLang="zh-CN" sz="2400" dirty="0">
                <a:ea typeface="宋体" panose="02010600030101010101" pitchFamily="2" charset="-122"/>
              </a:rPr>
              <a:t>，苍术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，苡仁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，潞党参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，淫羊藿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，补骨脂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，刺五加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，杭巴戟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，鸡血藤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，肉桂</a:t>
            </a:r>
            <a:r>
              <a:rPr lang="en-US" altLang="zh-CN" sz="2400" dirty="0">
                <a:ea typeface="宋体" panose="02010600030101010101" pitchFamily="2" charset="-122"/>
              </a:rPr>
              <a:t>6g</a:t>
            </a:r>
            <a:r>
              <a:rPr lang="zh-CN" altLang="zh-CN" sz="2400" dirty="0">
                <a:ea typeface="宋体" panose="02010600030101010101" pitchFamily="2" charset="-122"/>
              </a:rPr>
              <a:t>（后下），桃仁</a:t>
            </a:r>
            <a:r>
              <a:rPr lang="en-US" altLang="zh-CN" sz="2400" dirty="0">
                <a:ea typeface="宋体" panose="02010600030101010101" pitchFamily="2" charset="-122"/>
              </a:rPr>
              <a:t>12g</a:t>
            </a:r>
            <a:r>
              <a:rPr lang="zh-CN" altLang="zh-CN" sz="2400" dirty="0">
                <a:ea typeface="宋体" panose="02010600030101010101" pitchFamily="2" charset="-122"/>
              </a:rPr>
              <a:t>，红花</a:t>
            </a:r>
            <a:r>
              <a:rPr lang="en-US" altLang="zh-CN" sz="2400" dirty="0">
                <a:ea typeface="宋体" panose="02010600030101010101" pitchFamily="2" charset="-122"/>
              </a:rPr>
              <a:t>10g</a:t>
            </a:r>
            <a:r>
              <a:rPr lang="zh-CN" altLang="zh-CN" sz="2400" dirty="0">
                <a:ea typeface="宋体" panose="02010600030101010101" pitchFamily="2" charset="-122"/>
              </a:rPr>
              <a:t>，炒麦芽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。药后精神疲乏、四肢乏力均有好转，继续以上方加减调理。</a:t>
            </a:r>
            <a:endParaRPr lang="zh-CN" altLang="zh-CN" sz="2400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中医辩证及用药分析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4818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>
              <a:buNone/>
            </a:pPr>
            <a:r>
              <a:rPr lang="zh-CN" altLang="en-US" dirty="0">
                <a:ea typeface="宋体" panose="02010600030101010101" pitchFamily="2" charset="-122"/>
              </a:rPr>
              <a:t>〔讨论〕</a:t>
            </a:r>
            <a:endParaRPr lang="zh-CN" altLang="en-US" dirty="0">
              <a:ea typeface="宋体" panose="02010600030101010101" pitchFamily="2" charset="-122"/>
            </a:endParaRPr>
          </a:p>
          <a:p>
            <a:pPr algn="just">
              <a:buNone/>
            </a:pPr>
            <a:r>
              <a:rPr lang="zh-CN" altLang="en-US" dirty="0">
                <a:ea typeface="宋体" panose="02010600030101010101" pitchFamily="2" charset="-122"/>
              </a:rPr>
              <a:t>         脾胃亏虚与湿热不攘是导致痿症的主要两个方面。</a:t>
            </a:r>
            <a:r>
              <a:rPr lang="en-US" altLang="zh-CN" dirty="0">
                <a:ea typeface="宋体" panose="02010600030101010101" pitchFamily="2" charset="-122"/>
              </a:rPr>
              <a:t>《</a:t>
            </a:r>
            <a:r>
              <a:rPr lang="zh-CN" altLang="en-US" dirty="0">
                <a:ea typeface="宋体" panose="02010600030101010101" pitchFamily="2" charset="-122"/>
              </a:rPr>
              <a:t>医宗必读</a:t>
            </a:r>
            <a:r>
              <a:rPr lang="en-US" altLang="zh-CN" dirty="0">
                <a:ea typeface="宋体" panose="02010600030101010101" pitchFamily="2" charset="-122"/>
              </a:rPr>
              <a:t>·</a:t>
            </a:r>
            <a:r>
              <a:rPr lang="zh-CN" altLang="en-US" dirty="0">
                <a:ea typeface="宋体" panose="02010600030101010101" pitchFamily="2" charset="-122"/>
              </a:rPr>
              <a:t>痿</a:t>
            </a:r>
            <a:r>
              <a:rPr lang="en-US" altLang="zh-CN" dirty="0">
                <a:ea typeface="宋体" panose="02010600030101010101" pitchFamily="2" charset="-122"/>
              </a:rPr>
              <a:t>》</a:t>
            </a:r>
            <a:r>
              <a:rPr lang="zh-CN" altLang="en-US" dirty="0">
                <a:ea typeface="宋体" panose="02010600030101010101" pitchFamily="2" charset="-122"/>
              </a:rPr>
              <a:t>云：</a:t>
            </a:r>
            <a:r>
              <a:rPr lang="en-US" altLang="zh-CN" dirty="0">
                <a:ea typeface="宋体" panose="02010600030101010101" pitchFamily="2" charset="-122"/>
              </a:rPr>
              <a:t>"</a:t>
            </a:r>
            <a:r>
              <a:rPr lang="zh-CN" altLang="en-US" dirty="0">
                <a:ea typeface="宋体" panose="02010600030101010101" pitchFamily="2" charset="-122"/>
              </a:rPr>
              <a:t>阳明者胃也，主纳水谷，化精微以资养表里，故为五脏六腑之海，而下润宗筋</a:t>
            </a:r>
            <a:r>
              <a:rPr lang="en-US" altLang="zh-CN" dirty="0">
                <a:ea typeface="宋体" panose="02010600030101010101" pitchFamily="2" charset="-122"/>
              </a:rPr>
              <a:t>……</a:t>
            </a:r>
            <a:r>
              <a:rPr lang="zh-CN" altLang="en-US" dirty="0">
                <a:ea typeface="宋体" panose="02010600030101010101" pitchFamily="2" charset="-122"/>
              </a:rPr>
              <a:t>主束骨而利机关</a:t>
            </a:r>
            <a:r>
              <a:rPr lang="en-US" altLang="zh-CN" dirty="0">
                <a:ea typeface="宋体" panose="02010600030101010101" pitchFamily="2" charset="-122"/>
              </a:rPr>
              <a:t>"</a:t>
            </a:r>
            <a:r>
              <a:rPr lang="zh-CN" altLang="en-US" dirty="0">
                <a:ea typeface="宋体" panose="02010600030101010101" pitchFamily="2" charset="-122"/>
              </a:rPr>
              <a:t>；</a:t>
            </a:r>
            <a:r>
              <a:rPr lang="en-US" altLang="zh-CN" dirty="0">
                <a:ea typeface="宋体" panose="02010600030101010101" pitchFamily="2" charset="-122"/>
              </a:rPr>
              <a:t>"</a:t>
            </a:r>
            <a:r>
              <a:rPr lang="zh-CN" altLang="en-US" dirty="0">
                <a:ea typeface="宋体" panose="02010600030101010101" pitchFamily="2" charset="-122"/>
              </a:rPr>
              <a:t>阳明虚则血气少，不能润养宗筋，故弛纵；宗筋纵则带脉不能收引，故足痿不用</a:t>
            </a:r>
            <a:r>
              <a:rPr lang="en-US" altLang="zh-CN" dirty="0">
                <a:ea typeface="宋体" panose="02010600030101010101" pitchFamily="2" charset="-122"/>
              </a:rPr>
              <a:t>"</a:t>
            </a:r>
            <a:r>
              <a:rPr lang="zh-CN" altLang="en-US" dirty="0">
                <a:ea typeface="宋体" panose="02010600030101010101" pitchFamily="2" charset="-122"/>
              </a:rPr>
              <a:t>。即是造成痿病进展的原因。脾胃虚弱，往往夹杂湿热内滞，或痰湿不化</a:t>
            </a:r>
            <a:r>
              <a:rPr lang="zh-CN" altLang="en-US" b="0" dirty="0">
                <a:ea typeface="宋体" panose="02010600030101010101" pitchFamily="2" charset="-122"/>
              </a:rPr>
              <a:t>。</a:t>
            </a:r>
            <a:r>
              <a:rPr lang="zh-CN" altLang="en-US" dirty="0">
                <a:ea typeface="宋体" panose="02010600030101010101" pitchFamily="2" charset="-122"/>
              </a:rPr>
              <a:t>本方以补益脾胃，祛湿通脉为主，佐以温肾养血，乃标本兼治之法。</a:t>
            </a:r>
            <a:endParaRPr lang="zh-CN" altLang="en-US" dirty="0">
              <a:ea typeface="宋体" panose="02010600030101010101" pitchFamily="2" charset="-122"/>
            </a:endParaRPr>
          </a:p>
          <a:p>
            <a:endParaRPr lang="en-US" altLang="zh-CN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69" name="Picture 11" descr="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4" name="Rectangle 12"/>
          <p:cNvSpPr>
            <a:spLocks noGrp="1" noChangeArrowheads="1"/>
          </p:cNvSpPr>
          <p:nvPr>
            <p:ph type="title"/>
          </p:nvPr>
        </p:nvSpPr>
        <p:spPr>
          <a:xfrm>
            <a:off x="900113" y="1557338"/>
            <a:ext cx="7643813" cy="394652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  <a:cs typeface="+mj-cs"/>
              </a:rPr>
              <a:t>  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  </a:t>
            </a: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尹华荣主任医师系四川省名中医，国家第四、五批老中医药专家学术经验继承指导老师，有五十余年的临证经验，对内、外、妇、儿科的常见病、疑难病积累了丰富的临床经验，现系统介绍其学术思想及临证经验与同道讨论。</a:t>
            </a:r>
            <a:endParaRPr kumimoji="0" lang="zh-CN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714625" y="571500"/>
            <a:ext cx="3816350" cy="865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专 家 简 介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中医辩证及用药分析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5842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zh-CN" dirty="0">
                <a:ea typeface="宋体" panose="02010600030101010101" pitchFamily="2" charset="-122"/>
              </a:rPr>
              <a:t>      </a:t>
            </a:r>
            <a:r>
              <a:rPr lang="zh-CN" altLang="zh-CN" dirty="0">
                <a:ea typeface="宋体" panose="02010600030101010101" pitchFamily="2" charset="-122"/>
              </a:rPr>
              <a:t>本例患者长期劳倦、饮食不规律损伤脾胃阳气，故阳明胃海不足，肺脾肾亏虚，湿热内滞，治疗应补脾胃中焦以滋化源，以补中益气汤为主方大补脾胃中焦之气，脾胃健则气血津液得以润养筋骨，其中黄芪重用</a:t>
            </a:r>
            <a:r>
              <a:rPr lang="en-US" altLang="zh-CN" dirty="0">
                <a:ea typeface="宋体" panose="02010600030101010101" pitchFamily="2" charset="-122"/>
              </a:rPr>
              <a:t>80</a:t>
            </a:r>
            <a:r>
              <a:rPr lang="zh-CN" altLang="zh-CN" dirty="0">
                <a:ea typeface="宋体" panose="02010600030101010101" pitchFamily="2" charset="-122"/>
              </a:rPr>
              <a:t>—</a:t>
            </a:r>
            <a:r>
              <a:rPr lang="en-US" altLang="zh-CN" dirty="0">
                <a:ea typeface="宋体" panose="02010600030101010101" pitchFamily="2" charset="-122"/>
              </a:rPr>
              <a:t>100g</a:t>
            </a:r>
            <a:r>
              <a:rPr lang="zh-CN" altLang="zh-CN" dirty="0">
                <a:ea typeface="宋体" panose="02010600030101010101" pitchFamily="2" charset="-122"/>
              </a:rPr>
              <a:t>大补脾胃元气</a:t>
            </a:r>
            <a:r>
              <a:rPr lang="zh-CN" altLang="en-US" dirty="0">
                <a:ea typeface="宋体" panose="02010600030101010101" pitchFamily="2" charset="-122"/>
              </a:rPr>
              <a:t>，推动气血运行，滋补五脏，濡养肌肉肢体</a:t>
            </a:r>
            <a:r>
              <a:rPr lang="zh-CN" altLang="zh-CN" dirty="0">
                <a:ea typeface="宋体" panose="02010600030101010101" pitchFamily="2" charset="-122"/>
              </a:rPr>
              <a:t>。湿热内蕴，以四妙散为主方清利湿热</a:t>
            </a:r>
            <a:r>
              <a:rPr lang="zh-CN" altLang="en-US" dirty="0">
                <a:ea typeface="宋体" panose="02010600030101010101" pitchFamily="2" charset="-122"/>
              </a:rPr>
              <a:t>疏通经络</a:t>
            </a:r>
            <a:r>
              <a:rPr lang="zh-CN" altLang="zh-CN" dirty="0">
                <a:ea typeface="宋体" panose="02010600030101010101" pitchFamily="2" charset="-122"/>
              </a:rPr>
              <a:t>，方中牛膝滋补肝肾，合补骨脂、刺五加、枸杞子补肾壮骨。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尹华荣教授运用伤寒六经理论诊疗经验</a:t>
            </a:r>
            <a:b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b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《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伤寒论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》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是治疗外感病的规范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6866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endParaRPr lang="zh-CN" altLang="en-US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麻黄汤治疗太阳风寒表实证</a:t>
            </a:r>
            <a:endParaRPr lang="en-US" altLang="zh-CN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桂枝汤治疗太阳风寒表虚证</a:t>
            </a:r>
            <a:endParaRPr lang="en-US" altLang="zh-CN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小柴胡汤治疗邪在半表半里的少阳证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《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伤寒论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》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太阳中风证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7890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en-US" sz="3200" dirty="0">
                <a:ea typeface="宋体" panose="02010600030101010101" pitchFamily="2" charset="-122"/>
              </a:rPr>
              <a:t>太阳病，发热，汗出，恶风，脉缓者，名为中风。</a:t>
            </a:r>
            <a:endParaRPr lang="en-US" altLang="zh-CN" sz="3200" dirty="0">
              <a:ea typeface="宋体" panose="02010600030101010101" pitchFamily="2" charset="-122"/>
            </a:endParaRPr>
          </a:p>
          <a:p>
            <a:r>
              <a:rPr lang="zh-CN" altLang="en-US" sz="3200" dirty="0">
                <a:ea typeface="宋体" panose="02010600030101010101" pitchFamily="2" charset="-122"/>
              </a:rPr>
              <a:t>太阳中风，阳浮而阴弱。阳浮者，热自发；阴弱者，汗自出。啬啬恶寒，淅淅恶风，翕翕发热，鼻鸣干呕者，桂枝汤主之。</a:t>
            </a:r>
            <a:endParaRPr lang="en-US" altLang="zh-CN" sz="3200" dirty="0">
              <a:ea typeface="宋体" panose="02010600030101010101" pitchFamily="2" charset="-122"/>
            </a:endParaRPr>
          </a:p>
          <a:p>
            <a:r>
              <a:rPr lang="zh-CN" altLang="en-US" sz="3200" dirty="0">
                <a:ea typeface="宋体" panose="02010600030101010101" pitchFamily="2" charset="-122"/>
              </a:rPr>
              <a:t>太阳病，头痛发热，汗出恶风者，桂枝汤主之。</a:t>
            </a:r>
            <a:endParaRPr lang="en-US" altLang="zh-CN" sz="3200" dirty="0">
              <a:ea typeface="宋体" panose="02010600030101010101" pitchFamily="2" charset="-122"/>
            </a:endParaRPr>
          </a:p>
          <a:p>
            <a:endParaRPr lang="zh-CN" altLang="en-US" sz="3200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《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伤寒论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》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太阳中风证及其兼证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8914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en-US" b="0" dirty="0">
                <a:ea typeface="宋体" panose="02010600030101010101" pitchFamily="2" charset="-122"/>
              </a:rPr>
              <a:t>太阳病，项背强几几者，反汗出恶风者，桂枝加葛根汤主之。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zh-CN" altLang="en-US" b="0" dirty="0">
                <a:ea typeface="宋体" panose="02010600030101010101" pitchFamily="2" charset="-122"/>
              </a:rPr>
              <a:t>喘家作桂枝汤，加厚朴杏子佳。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zh-CN" altLang="en-US" b="0" dirty="0">
                <a:ea typeface="宋体" panose="02010600030101010101" pitchFamily="2" charset="-122"/>
              </a:rPr>
              <a:t>太阳病，项背强几几，无汗，恶风，葛根汤主之。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zh-CN" altLang="en-US" b="0" dirty="0">
                <a:ea typeface="宋体" panose="02010600030101010101" pitchFamily="2" charset="-122"/>
              </a:rPr>
              <a:t>太阳病，头痛发热，身疼，腰痛，骨节疼痛，恶风，无汗而喘者，麻黄汤主之。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zh-CN" altLang="en-US" b="0" dirty="0">
                <a:ea typeface="宋体" panose="02010600030101010101" pitchFamily="2" charset="-122"/>
              </a:rPr>
              <a:t>伤寒表不解，心下有水气，干呕发热而咳，或渴，或利，或噎，或小便不利，少腹满，或喘者，小青龙汤主之。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zh-CN" altLang="en-US" b="0" dirty="0">
                <a:ea typeface="宋体" panose="02010600030101010101" pitchFamily="2" charset="-122"/>
              </a:rPr>
              <a:t>发汗后，不可更行桂枝汤。汗出而喘，无大热者，可与麻黄杏仁甘草石膏汤主之。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8688" y="0"/>
            <a:ext cx="7239000" cy="642938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b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尹华荣老师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运用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《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伤寒论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》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临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证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验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方</a:t>
            </a:r>
            <a:b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b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颈肩痹验方</a:t>
            </a:r>
            <a:b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40962" name="内容占位符 2"/>
          <p:cNvSpPr>
            <a:spLocks noGrp="1"/>
          </p:cNvSpPr>
          <p:nvPr>
            <p:ph idx="1"/>
          </p:nvPr>
        </p:nvSpPr>
        <p:spPr>
          <a:xfrm>
            <a:off x="304800" y="785813"/>
            <a:ext cx="8382000" cy="5538787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endParaRPr lang="en-US" altLang="zh-CN" sz="2400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zh-CN" sz="2400" dirty="0">
                <a:ea typeface="宋体" panose="02010600030101010101" pitchFamily="2" charset="-122"/>
              </a:rPr>
              <a:t>组成：葛根</a:t>
            </a:r>
            <a:r>
              <a:rPr lang="en-US" altLang="zh-CN" sz="2400" dirty="0">
                <a:ea typeface="宋体" panose="02010600030101010101" pitchFamily="2" charset="-122"/>
              </a:rPr>
              <a:t>80-100g</a:t>
            </a:r>
            <a:r>
              <a:rPr lang="zh-CN" altLang="zh-CN" sz="2400" dirty="0">
                <a:ea typeface="宋体" panose="02010600030101010101" pitchFamily="2" charset="-122"/>
              </a:rPr>
              <a:t>，川芎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，炒白芍</a:t>
            </a:r>
            <a:r>
              <a:rPr lang="en-US" altLang="zh-CN" sz="2400" dirty="0">
                <a:ea typeface="宋体" panose="02010600030101010101" pitchFamily="2" charset="-122"/>
              </a:rPr>
              <a:t>40-60g</a:t>
            </a:r>
            <a:r>
              <a:rPr lang="zh-CN" altLang="zh-CN" sz="2400" dirty="0">
                <a:ea typeface="宋体" panose="02010600030101010101" pitchFamily="2" charset="-122"/>
              </a:rPr>
              <a:t>，赤芍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，丹参</a:t>
            </a:r>
            <a:r>
              <a:rPr lang="en-US" altLang="zh-CN" sz="2400" dirty="0">
                <a:ea typeface="宋体" panose="02010600030101010101" pitchFamily="2" charset="-122"/>
              </a:rPr>
              <a:t>20g</a:t>
            </a:r>
            <a:r>
              <a:rPr lang="zh-CN" altLang="zh-CN" sz="2400" dirty="0">
                <a:ea typeface="宋体" panose="02010600030101010101" pitchFamily="2" charset="-122"/>
              </a:rPr>
              <a:t>，姜黄</a:t>
            </a:r>
            <a:r>
              <a:rPr lang="en-US" altLang="zh-CN" sz="2400" dirty="0">
                <a:ea typeface="宋体" panose="02010600030101010101" pitchFamily="2" charset="-122"/>
              </a:rPr>
              <a:t>20g</a:t>
            </a:r>
            <a:r>
              <a:rPr lang="zh-CN" altLang="en-US" sz="2400" dirty="0">
                <a:ea typeface="宋体" panose="02010600030101010101" pitchFamily="2" charset="-122"/>
              </a:rPr>
              <a:t>，</a:t>
            </a:r>
            <a:r>
              <a:rPr lang="zh-CN" altLang="zh-CN" sz="2400" dirty="0">
                <a:ea typeface="宋体" panose="02010600030101010101" pitchFamily="2" charset="-122"/>
              </a:rPr>
              <a:t>灵仙根</a:t>
            </a:r>
            <a:r>
              <a:rPr lang="en-US" altLang="zh-CN" sz="2400" dirty="0">
                <a:ea typeface="宋体" panose="02010600030101010101" pitchFamily="2" charset="-122"/>
              </a:rPr>
              <a:t>20g</a:t>
            </a:r>
            <a:r>
              <a:rPr lang="zh-CN" altLang="zh-CN" sz="2400" dirty="0">
                <a:ea typeface="宋体" panose="02010600030101010101" pitchFamily="2" charset="-122"/>
              </a:rPr>
              <a:t>，羌活</a:t>
            </a:r>
            <a:r>
              <a:rPr lang="en-US" altLang="zh-CN" sz="2400" dirty="0">
                <a:ea typeface="宋体" panose="02010600030101010101" pitchFamily="2" charset="-122"/>
              </a:rPr>
              <a:t>6-10g</a:t>
            </a:r>
            <a:r>
              <a:rPr lang="zh-CN" altLang="zh-CN" sz="2400" dirty="0">
                <a:ea typeface="宋体" panose="02010600030101010101" pitchFamily="2" charset="-122"/>
              </a:rPr>
              <a:t>，白芷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，仙灵脾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，骨碎补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，牡蛎</a:t>
            </a:r>
            <a:r>
              <a:rPr lang="en-US" altLang="zh-CN" sz="2400" dirty="0">
                <a:ea typeface="宋体" panose="02010600030101010101" pitchFamily="2" charset="-122"/>
              </a:rPr>
              <a:t>40g</a:t>
            </a:r>
            <a:r>
              <a:rPr lang="zh-CN" altLang="zh-CN" sz="2400" dirty="0">
                <a:ea typeface="宋体" panose="02010600030101010101" pitchFamily="2" charset="-122"/>
              </a:rPr>
              <a:t>，甘草</a:t>
            </a:r>
            <a:r>
              <a:rPr lang="en-US" altLang="zh-CN" sz="2400" dirty="0">
                <a:ea typeface="宋体" panose="02010600030101010101" pitchFamily="2" charset="-122"/>
              </a:rPr>
              <a:t>3g</a:t>
            </a:r>
            <a:r>
              <a:rPr lang="zh-CN" altLang="zh-CN" sz="2400" dirty="0">
                <a:ea typeface="宋体" panose="02010600030101010101" pitchFamily="2" charset="-122"/>
              </a:rPr>
              <a:t>。</a:t>
            </a:r>
            <a:endParaRPr lang="zh-CN" altLang="zh-CN" sz="2400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zh-CN" sz="2400" dirty="0">
                <a:ea typeface="宋体" panose="02010600030101010101" pitchFamily="2" charset="-122"/>
              </a:rPr>
              <a:t>功用：祛风散寒化瘀、活血理气止痛，兼顾补肝益肾。</a:t>
            </a:r>
            <a:endParaRPr lang="zh-CN" altLang="zh-CN" sz="2400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zh-CN" sz="2400" dirty="0">
                <a:ea typeface="宋体" panose="02010600030101010101" pitchFamily="2" charset="-122"/>
              </a:rPr>
              <a:t>主治：风寒湿邪痹阻经络之颈肩痛症</a:t>
            </a:r>
            <a:endParaRPr lang="zh-CN" altLang="zh-CN" sz="2400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zh-CN" sz="2400" dirty="0">
                <a:ea typeface="宋体" panose="02010600030101010101" pitchFamily="2" charset="-122"/>
              </a:rPr>
              <a:t>方解：重用葛根、白芍、川芎温通经脉以止痛，仙灵脾、骨碎补温补肾阳，“益火之源，以消阴翳”以固本，赤芍、丹参、姜黄、灵仙根、羌活、白芷活血散寒，牡蛎敛阳气散郁结，诸药共奏温阳散寒之功。尹老师临床上治疗颈椎病多用葛根汤加减，其中重用葛根</a:t>
            </a:r>
            <a:r>
              <a:rPr lang="en-US" altLang="zh-CN" sz="2400" dirty="0">
                <a:ea typeface="宋体" panose="02010600030101010101" pitchFamily="2" charset="-122"/>
              </a:rPr>
              <a:t>80-100g</a:t>
            </a:r>
            <a:r>
              <a:rPr lang="zh-CN" altLang="zh-CN" sz="2400" dirty="0">
                <a:ea typeface="宋体" panose="02010600030101010101" pitchFamily="2" charset="-122"/>
              </a:rPr>
              <a:t>升阳气散寒湿走太阳经</a:t>
            </a:r>
            <a:r>
              <a:rPr lang="en-US" altLang="zh-CN" sz="2400" dirty="0">
                <a:ea typeface="宋体" panose="02010600030101010101" pitchFamily="2" charset="-122"/>
              </a:rPr>
              <a:t>,</a:t>
            </a:r>
            <a:r>
              <a:rPr lang="zh-CN" altLang="zh-CN" sz="2400" dirty="0">
                <a:ea typeface="宋体" panose="02010600030101010101" pitchFamily="2" charset="-122"/>
              </a:rPr>
              <a:t>炒白芍</a:t>
            </a:r>
            <a:r>
              <a:rPr lang="en-US" altLang="zh-CN" sz="2400" dirty="0">
                <a:ea typeface="宋体" panose="02010600030101010101" pitchFamily="2" charset="-122"/>
              </a:rPr>
              <a:t> 60g</a:t>
            </a:r>
            <a:r>
              <a:rPr lang="zh-CN" altLang="zh-CN" sz="2400" dirty="0">
                <a:ea typeface="宋体" panose="02010600030101010101" pitchFamily="2" charset="-122"/>
              </a:rPr>
              <a:t>舒筋活络解痉为用药特色。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组方理论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41986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zh-CN" altLang="en-US" b="0" dirty="0">
                <a:ea typeface="宋体" panose="02010600030101010101" pitchFamily="2" charset="-122"/>
              </a:rPr>
              <a:t>太阳病，项背强几几者，反汗出恶风者，桂枝加葛根汤主之。</a:t>
            </a:r>
            <a:endParaRPr lang="en-US" altLang="zh-CN" b="0" dirty="0">
              <a:ea typeface="宋体" panose="02010600030101010101" pitchFamily="2" charset="-122"/>
            </a:endParaRPr>
          </a:p>
          <a:p>
            <a:r>
              <a:rPr lang="zh-CN" altLang="en-US" b="0" dirty="0">
                <a:ea typeface="宋体" panose="02010600030101010101" pitchFamily="2" charset="-122"/>
              </a:rPr>
              <a:t>太阳病，项背强几几，无汗，恶风，葛根汤主之。</a:t>
            </a:r>
            <a:endParaRPr lang="en-US" altLang="zh-CN" b="0" dirty="0">
              <a:ea typeface="宋体" panose="02010600030101010101" pitchFamily="2" charset="-122"/>
            </a:endParaRPr>
          </a:p>
          <a:p>
            <a:pPr>
              <a:buNone/>
            </a:pPr>
            <a:endParaRPr lang="en-US" altLang="zh-CN" b="0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组方理论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43010" name="内容占位符 2"/>
          <p:cNvSpPr>
            <a:spLocks noGrp="1"/>
          </p:cNvSpPr>
          <p:nvPr>
            <p:ph idx="1"/>
          </p:nvPr>
        </p:nvSpPr>
        <p:spPr>
          <a:xfrm>
            <a:off x="285750" y="1214438"/>
            <a:ext cx="8382000" cy="5105400"/>
          </a:xfrm>
          <a:ln/>
        </p:spPr>
        <p:txBody>
          <a:bodyPr vert="horz" wrap="square" lIns="91440" tIns="45720" rIns="91440" bIns="45720" anchor="t" anchorCtr="0"/>
          <a:p>
            <a:pPr algn="just">
              <a:lnSpc>
                <a:spcPct val="12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辨病论治　　　理论框架与专病专方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《素问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·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痹论》</a:t>
            </a:r>
            <a:r>
              <a:rPr lang="zh-CN" altLang="zh-CN" dirty="0">
                <a:latin typeface="Garamond" pitchFamily="18" charset="0"/>
                <a:ea typeface="宋体" panose="02010600030101010101" pitchFamily="2" charset="-122"/>
              </a:rPr>
              <a:t> 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与临床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基本病机有三：1、有病邪侵袭　　　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2、正气不能御邪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3、痹阻是基本病变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在治疗痹病时，其辨病施治的原则有三点：祛邪，扶正，通痹。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再根据临床病人的具体表现，将辨证论治与辨病施治结合起来。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3011" name="文本框 2"/>
          <p:cNvSpPr txBox="1"/>
          <p:nvPr/>
        </p:nvSpPr>
        <p:spPr>
          <a:xfrm>
            <a:off x="-1273175" y="3721100"/>
            <a:ext cx="3048000" cy="3984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>
              <a:lnSpc>
                <a:spcPct val="12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例证：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  <a:buNone/>
            </a:pP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北京酒仙桥职工医院用：香附，地龙，穿山甲，土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鳖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虫，葛根，威灵仙，人参，黄芪，丹参，桃仁，红花，川芎，生地，白芍等药物，治疗颈椎病（属痹证者）有效。组方有三法，一是祛风利湿，二是补益气血，三是活血化瘀。（《中医杂志》1983，（1）56）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颈肩痹病因病机分析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45058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       </a:t>
            </a:r>
            <a:r>
              <a:rPr lang="zh-CN" altLang="zh-CN" dirty="0">
                <a:ea typeface="宋体" panose="02010600030101010101" pitchFamily="2" charset="-122"/>
              </a:rPr>
              <a:t>中医对本病的认识早在《内经》对痹证的病因、证候等已有明确的分类，如“黄帝问曰：痹之安生？岐伯对曰：风寒湿三气杂至，合而为痹也。其风气胜者为行痹，寒气胜者为痛痹，湿气胜者为着痹也。”</a:t>
            </a:r>
            <a:endParaRPr lang="zh-CN" altLang="zh-CN" dirty="0"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altLang="zh-CN" dirty="0">
                <a:ea typeface="宋体" panose="02010600030101010101" pitchFamily="2" charset="-122"/>
              </a:rPr>
              <a:t>        </a:t>
            </a:r>
            <a:r>
              <a:rPr lang="zh-CN" altLang="zh-CN" dirty="0">
                <a:ea typeface="宋体" panose="02010600030101010101" pitchFamily="2" charset="-122"/>
              </a:rPr>
              <a:t>风寒湿三气杂至</a:t>
            </a:r>
            <a:r>
              <a:rPr lang="zh-CN" altLang="en-US" dirty="0">
                <a:ea typeface="宋体" panose="02010600030101010101" pitchFamily="2" charset="-122"/>
              </a:rPr>
              <a:t>，</a:t>
            </a:r>
            <a:r>
              <a:rPr lang="zh-CN" altLang="zh-CN" dirty="0">
                <a:ea typeface="宋体" panose="02010600030101010101" pitchFamily="2" charset="-122"/>
              </a:rPr>
              <a:t>合而为痹也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－</a:t>
            </a:r>
            <a:r>
              <a:rPr lang="zh-CN" altLang="zh-CN" dirty="0">
                <a:ea typeface="宋体" panose="02010600030101010101" pitchFamily="2" charset="-122"/>
              </a:rPr>
              <a:t>风气胜者为行痹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防风汤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－</a:t>
            </a:r>
            <a:r>
              <a:rPr lang="zh-CN" altLang="zh-CN" dirty="0">
                <a:ea typeface="宋体" panose="02010600030101010101" pitchFamily="2" charset="-122"/>
              </a:rPr>
              <a:t>寒气胜者为痛痹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乌头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汤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痹症 病机与治疗思路 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46082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  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－</a:t>
            </a:r>
            <a:r>
              <a:rPr lang="zh-CN" altLang="zh-CN" dirty="0">
                <a:ea typeface="宋体" panose="02010600030101010101" pitchFamily="2" charset="-122"/>
              </a:rPr>
              <a:t>湿气胜者为着痹也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苡仁汤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－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痛甚者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蠲痹汤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altLang="zh-CN" dirty="0">
                <a:ea typeface="宋体" panose="02010600030101010101" pitchFamily="2" charset="-122"/>
              </a:rPr>
              <a:t>        </a:t>
            </a:r>
            <a:r>
              <a:rPr lang="zh-CN" altLang="en-US" dirty="0">
                <a:ea typeface="宋体" panose="02010600030101010101" pitchFamily="2" charset="-122"/>
              </a:rPr>
              <a:t>颈肩部位属太阳经络循行，</a:t>
            </a:r>
            <a:r>
              <a:rPr lang="zh-CN" altLang="zh-CN" dirty="0">
                <a:ea typeface="宋体" panose="02010600030101010101" pitchFamily="2" charset="-122"/>
              </a:rPr>
              <a:t>临床上以风寒湿气夹杂为多，治宜祛风散寒化瘀、活血理气止痛，兼顾补肝益肾，方用葛根汤加味的颈肩痹验方，现举一例如下：</a:t>
            </a:r>
            <a:endParaRPr lang="zh-CN" altLang="en-US" dirty="0">
              <a:ea typeface="宋体" panose="02010600030101010101" pitchFamily="2" charset="-122"/>
            </a:endParaRPr>
          </a:p>
          <a:p>
            <a:pPr algn="just">
              <a:lnSpc>
                <a:spcPct val="110000"/>
              </a:lnSpc>
              <a:buNone/>
            </a:pP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7250" y="35718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尹华荣老师学术渊源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 </a:t>
            </a:r>
            <a:r>
              <a:rPr kumimoji="0" lang="zh-CN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名师继承，中西结合。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8194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en-US" dirty="0">
                <a:solidFill>
                  <a:srgbClr val="000000"/>
                </a:solidFill>
                <a:ea typeface="宋体" panose="02010600030101010101" pitchFamily="2" charset="-122"/>
              </a:rPr>
              <a:t>       </a:t>
            </a:r>
            <a:r>
              <a:rPr lang="zh-CN" altLang="en-US" sz="3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尹华荣教授，德阳市及四川省名老中医，国家级名老中医学术继承指导老师。</a:t>
            </a:r>
            <a:endParaRPr lang="en-US" altLang="zh-CN" sz="3200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en-US" altLang="zh-CN" sz="3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</a:t>
            </a:r>
            <a:r>
              <a:rPr lang="zh-CN" altLang="en-US" sz="3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幼承家学中医，华西医科大学本科毕业，中西医结合。</a:t>
            </a:r>
            <a:endParaRPr lang="en-US" altLang="zh-CN" sz="3200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buNone/>
            </a:pPr>
            <a:r>
              <a:rPr lang="en-US" altLang="zh-CN" sz="3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  </a:t>
            </a:r>
            <a:r>
              <a:rPr lang="zh-CN" altLang="en-US" sz="3200" dirty="0">
                <a:latin typeface="仿宋" panose="02010609060101010101" pitchFamily="49" charset="-122"/>
                <a:ea typeface="仿宋" panose="02010609060101010101" pitchFamily="49" charset="-122"/>
              </a:rPr>
              <a:t>师承熊安民老中医，德阳市首届十大名中医之一。</a:t>
            </a:r>
            <a:endParaRPr lang="zh-CN" altLang="en-US" sz="32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    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病案举例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47106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       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某女，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69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岁，以“左肩、上臂、前臂疼痛”就诊，口干欲饮，怕风怕冷，舌淡红苔薄白，脉小滑，颈椎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CT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：颈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4/5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、颈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5/6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椎间盘突出。中医辨证为：肩痹 阳虚寒湿阻络，方用葛根汤加减，处方如下：葛根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80g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，川芎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30g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，炒白芍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60g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，赤芍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15g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，丹参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20g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，姜黄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20g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，灵仙根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20g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，羌活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6g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，白芷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15g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，仙灵脾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30g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，骨碎补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30g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，牡蛎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40g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，甘草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3g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。两剂后患者症状明显减轻，继前方加减服两剂而愈。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病案分析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48130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zh-CN" sz="3200" dirty="0">
                <a:latin typeface="仿宋" panose="02010609060101010101" pitchFamily="49" charset="-122"/>
                <a:ea typeface="仿宋" panose="02010609060101010101" pitchFamily="49" charset="-122"/>
              </a:rPr>
              <a:t>     </a:t>
            </a:r>
            <a:r>
              <a:rPr lang="zh-CN" altLang="zh-CN" sz="3200" dirty="0">
                <a:latin typeface="仿宋" panose="02010609060101010101" pitchFamily="49" charset="-122"/>
                <a:ea typeface="仿宋" panose="02010609060101010101" pitchFamily="49" charset="-122"/>
              </a:rPr>
              <a:t>本例病人阳虚不能温煦卫气，故怕风怕冷，络脉空虚故寒湿易侵经络，不通则痛，方中重用葛根、白芍、川芎温通经脉以止痛，仙灵脾、骨碎补温补肾阳，“益火之源，以消阴翳”以固本，赤芍、丹参、姜黄、灵仙根、羌活、白芷活血散寒，牡蛎敛阳气散郁结，诸药共奏温阳散寒之功。</a:t>
            </a:r>
            <a:endParaRPr lang="zh-CN" altLang="en-US" sz="32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7250" y="285750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   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方意分析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49154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zh-CN" dirty="0">
                <a:ea typeface="宋体" panose="02010600030101010101" pitchFamily="2" charset="-122"/>
              </a:rPr>
              <a:t>    </a:t>
            </a:r>
            <a:r>
              <a:rPr lang="zh-CN" altLang="zh-CN" dirty="0">
                <a:ea typeface="宋体" panose="02010600030101010101" pitchFamily="2" charset="-122"/>
              </a:rPr>
              <a:t>《伤寒论》葛根汤方组成为：葛根，麻黄，桂枝，白芍，大枣，炙甘草，生姜。功能发汗解肌、生津液、舒经脉，主治太阳病，项背强几几，无汗，恶风。</a:t>
            </a:r>
            <a:endParaRPr lang="zh-CN" altLang="zh-CN" dirty="0"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 b="0" dirty="0">
                <a:ea typeface="宋体" panose="02010600030101010101" pitchFamily="2" charset="-122"/>
              </a:rPr>
              <a:t>   </a:t>
            </a:r>
            <a:r>
              <a:rPr lang="zh-CN" altLang="en-US" sz="3200" dirty="0">
                <a:ea typeface="宋体" panose="02010600030101010101" pitchFamily="2" charset="-122"/>
              </a:rPr>
              <a:t>太阳病，项背强几几，无汗，恶风，葛根汤主之。</a:t>
            </a:r>
            <a:endParaRPr lang="zh-CN" altLang="zh-CN" sz="3200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中医辩证及用药分析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50178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       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中医对痹证的定义：是因风、寒、湿、热等外邪侵袭人体，闭阻经络而导致气血运行不畅的病证。本例患者以肩痹疼痛为主，怕风怕冷，舌淡红苔薄白，脉小滑，证属肝肾不足、寒湿瘀阻，故用葛根汤散寒除湿蠲痹，炒白芍、仙灵脾、骨碎补养肝温肾以扶正。尹老师临床上治疗颈椎病多用葛根汤加减，其中重用葛根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80-100g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升阳气散寒湿走太阳经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炒白芍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60g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舒筋活络解痉为用药特色，治愈病人众多。葛根汤对于寒湿引起的肌肉酸痛，风湿、类风湿性关节炎经合理化裁均可运用。</a:t>
            </a:r>
            <a:endParaRPr lang="zh-CN" altLang="zh-CN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-285750"/>
            <a:ext cx="7239000" cy="857250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小柴胡合剂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治疗三焦久咳</a:t>
            </a:r>
            <a:b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51202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zh-CN" altLang="zh-CN" sz="2400" dirty="0">
                <a:ea typeface="宋体" panose="02010600030101010101" pitchFamily="2" charset="-122"/>
              </a:rPr>
              <a:t>组成：柴胡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、泡参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、黄芩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、云苓</a:t>
            </a:r>
            <a:r>
              <a:rPr lang="en-US" altLang="zh-CN" sz="2400" dirty="0">
                <a:ea typeface="宋体" panose="02010600030101010101" pitchFamily="2" charset="-122"/>
              </a:rPr>
              <a:t>12g</a:t>
            </a:r>
            <a:r>
              <a:rPr lang="zh-CN" altLang="zh-CN" sz="2400" dirty="0">
                <a:ea typeface="宋体" panose="02010600030101010101" pitchFamily="2" charset="-122"/>
              </a:rPr>
              <a:t>，法半夏</a:t>
            </a:r>
            <a:r>
              <a:rPr lang="en-US" altLang="zh-CN" sz="2400" dirty="0">
                <a:ea typeface="宋体" panose="02010600030101010101" pitchFamily="2" charset="-122"/>
              </a:rPr>
              <a:t>10g</a:t>
            </a:r>
            <a:r>
              <a:rPr lang="zh-CN" altLang="zh-CN" sz="2400" dirty="0">
                <a:ea typeface="宋体" panose="02010600030101010101" pitchFamily="2" charset="-122"/>
              </a:rPr>
              <a:t>、炒白术</a:t>
            </a:r>
            <a:r>
              <a:rPr lang="en-US" altLang="zh-CN" sz="2400" dirty="0">
                <a:ea typeface="宋体" panose="02010600030101010101" pitchFamily="2" charset="-122"/>
              </a:rPr>
              <a:t>10g</a:t>
            </a:r>
            <a:r>
              <a:rPr lang="zh-CN" altLang="zh-CN" sz="2400" dirty="0">
                <a:ea typeface="宋体" panose="02010600030101010101" pitchFamily="2" charset="-122"/>
              </a:rPr>
              <a:t>、陈皮</a:t>
            </a:r>
            <a:r>
              <a:rPr lang="en-US" altLang="zh-CN" sz="2400" dirty="0">
                <a:ea typeface="宋体" panose="02010600030101010101" pitchFamily="2" charset="-122"/>
              </a:rPr>
              <a:t>6g</a:t>
            </a:r>
            <a:r>
              <a:rPr lang="zh-CN" altLang="zh-CN" sz="2400" dirty="0">
                <a:ea typeface="宋体" panose="02010600030101010101" pitchFamily="2" charset="-122"/>
              </a:rPr>
              <a:t>、牡蛎</a:t>
            </a:r>
            <a:r>
              <a:rPr lang="en-US" altLang="zh-CN" sz="2400" dirty="0">
                <a:ea typeface="宋体" panose="02010600030101010101" pitchFamily="2" charset="-122"/>
              </a:rPr>
              <a:t>30g</a:t>
            </a:r>
            <a:r>
              <a:rPr lang="zh-CN" altLang="zh-CN" sz="2400" dirty="0">
                <a:ea typeface="宋体" panose="02010600030101010101" pitchFamily="2" charset="-122"/>
              </a:rPr>
              <a:t>、炒麦芽</a:t>
            </a:r>
            <a:r>
              <a:rPr lang="en-US" altLang="zh-CN" sz="2400" dirty="0">
                <a:ea typeface="宋体" panose="02010600030101010101" pitchFamily="2" charset="-122"/>
              </a:rPr>
              <a:t>15g</a:t>
            </a:r>
            <a:r>
              <a:rPr lang="zh-CN" altLang="zh-CN" sz="2400" dirty="0">
                <a:ea typeface="宋体" panose="02010600030101010101" pitchFamily="2" charset="-122"/>
              </a:rPr>
              <a:t>、甘草</a:t>
            </a:r>
            <a:r>
              <a:rPr lang="en-US" altLang="zh-CN" sz="2400" dirty="0">
                <a:ea typeface="宋体" panose="02010600030101010101" pitchFamily="2" charset="-122"/>
              </a:rPr>
              <a:t>3g</a:t>
            </a:r>
            <a:r>
              <a:rPr lang="zh-CN" altLang="zh-CN" sz="2400" dirty="0">
                <a:ea typeface="宋体" panose="02010600030101010101" pitchFamily="2" charset="-122"/>
              </a:rPr>
              <a:t>。</a:t>
            </a:r>
            <a:endParaRPr lang="zh-CN" altLang="zh-CN" sz="2400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zh-CN" sz="2400" dirty="0">
                <a:ea typeface="宋体" panose="02010600030101010101" pitchFamily="2" charset="-122"/>
              </a:rPr>
              <a:t>功用：和解少阳，健脾化痰止咳</a:t>
            </a:r>
            <a:endParaRPr lang="zh-CN" altLang="zh-CN" sz="2400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zh-CN" sz="2400" dirty="0">
                <a:ea typeface="宋体" panose="02010600030101010101" pitchFamily="2" charset="-122"/>
              </a:rPr>
              <a:t>主治：少阳枢机不利所致的三焦久咳及痰湿眩晕证。</a:t>
            </a:r>
            <a:endParaRPr lang="zh-CN" altLang="zh-CN" sz="2400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zh-CN" sz="2400" dirty="0">
                <a:ea typeface="宋体" panose="02010600030101010101" pitchFamily="2" charset="-122"/>
              </a:rPr>
              <a:t>方解：小柴胡汤和解少阳散三焦气滞，炒白术、法半夏、云苓、陈皮健脾化痰。《伤寒论》：“伤寒五六日中风，往来寒热，胸胁苦满，嘿嘿不欲饮食，心烦喜呕，或胸中烦而不呕，或渴，或腹中痛，或胁下痞硬，或心下悸，小便不利，或不渴，身有微热，或咳者，小柴胡汤主之。”少阳受邪，枢机不利，病变涉及表里内外、三焦，故和解少阳即和解三焦，应以小柴胡汤治疗三焦久咳。</a:t>
            </a:r>
            <a:endParaRPr lang="zh-CN" altLang="zh-CN" sz="2400" dirty="0">
              <a:ea typeface="宋体" panose="02010600030101010101" pitchFamily="2" charset="-122"/>
            </a:endParaRPr>
          </a:p>
          <a:p>
            <a:endParaRPr lang="zh-CN" altLang="en-US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5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zh-CN" dirty="0">
                <a:ea typeface="宋体" panose="02010600030101010101" pitchFamily="2" charset="-122"/>
              </a:rPr>
              <a:t>小柴胡汤出自《伤寒论》，为治疗邪在半表半里之少阳证的名方，其药物组成为：柴胡、黄芩、人参、法半夏、炙甘草、生姜、大枣。用法：上七味，以水一斗二升，煮取六升，去滓，再煎，取三升，温服一升，日三服。其功效主要是和解少阳，和胃降逆，扶正祛邪。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buNone/>
            </a:pP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5813" y="-357187"/>
            <a:ext cx="7239000" cy="100012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 </a:t>
            </a:r>
            <a:b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</a:br>
            <a:b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</a:br>
            <a:r>
              <a:rPr kumimoji="0" lang="zh-CN" altLang="zh-CN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小柴胡汤证，但见一症便是，不必悉具。</a:t>
            </a:r>
            <a:br>
              <a:rPr kumimoji="0" lang="zh-CN" altLang="zh-CN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53250" name="内容占位符 2"/>
          <p:cNvSpPr>
            <a:spLocks noGrp="1"/>
          </p:cNvSpPr>
          <p:nvPr>
            <p:ph idx="1"/>
          </p:nvPr>
        </p:nvSpPr>
        <p:spPr>
          <a:xfrm>
            <a:off x="304800" y="928688"/>
            <a:ext cx="8382000" cy="5429250"/>
          </a:xfrm>
          <a:ln/>
        </p:spPr>
        <p:txBody>
          <a:bodyPr vert="horz" wrap="square" lIns="91440" tIns="45720" rIns="91440" bIns="45720" anchor="t" anchorCtr="0"/>
          <a:p>
            <a:pPr algn="just">
              <a:lnSpc>
                <a:spcPct val="120000"/>
              </a:lnSpc>
              <a:buNone/>
            </a:pP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某男，年龄　50岁。济南精神病院会计。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1973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年初夏，发低烧。在楼德治疗无效，返回济南。西医检查，找不出病因、病灶，每日只注射盐水、激素等药物，治疗两月，仍毫无效果。该院西医某大夫，邀余会诊。患者饮食二便，均较正常，只是脉象稍显弦细，兼微觉头痛。《伤寒论》云：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伤寒脉弦细，头痛发热者，属少阳。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”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因与小柴胡汤原方，其中柴胡每剂用</a:t>
            </a: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24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克，共服两剂，低烧全退，患者自觉全身舒适。过三天，患者病愈，能上班工作。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  <a:buNone/>
            </a:pP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　　　　　　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  <a:buNone/>
            </a:pP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－－山东中医药大学李克绍教授医案</a:t>
            </a:r>
            <a:endParaRPr lang="zh-CN" alt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3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zh-CN" dirty="0">
                <a:ea typeface="宋体" panose="02010600030101010101" pitchFamily="2" charset="-122"/>
              </a:rPr>
              <a:t>《内经》：“五脏六腑皆令人咳，非独肺也”“久咳不止，责之三焦，三焦咳状，</a:t>
            </a:r>
            <a:r>
              <a:rPr lang="en-US" altLang="zh-CN" dirty="0">
                <a:ea typeface="宋体" panose="02010600030101010101" pitchFamily="2" charset="-122"/>
              </a:rPr>
              <a:t>......</a:t>
            </a:r>
            <a:r>
              <a:rPr lang="zh-CN" altLang="zh-CN" dirty="0">
                <a:ea typeface="宋体" panose="02010600030101010101" pitchFamily="2" charset="-122"/>
              </a:rPr>
              <a:t>”少阳证为邪入半表半里之证，三焦病位是皮里膜原之间，故治三焦即应和解少阳，久咳病人损伤肺络，肺朝百脉，引起三焦气机郁滞。“皮毛者，肺之合也，皮毛先受邪气，邪气以从其合也。其寒饮食入胃，从肺脉上至于肺，则肺寒，肺寒则外内合邪，因而咳之，则为肺咳。”“久咳不已，则三焦受之，三焦咳状，咳而腹满，不欲食饮。此皆聚于胃，关于肺，使人多涕唾，而面浮肿气逆也。”小柴胡汤为和解少阳的经典方剂，运用治疗三焦久咳也有良效，现举一例如下：</a:t>
            </a:r>
            <a:endParaRPr lang="zh-CN" altLang="zh-CN" dirty="0">
              <a:ea typeface="宋体" panose="02010600030101010101" pitchFamily="2" charset="-122"/>
            </a:endParaRPr>
          </a:p>
          <a:p>
            <a:endParaRPr lang="zh-CN" altLang="zh-CN" sz="24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endParaRPr lang="zh-CN" altLang="en-US" sz="2400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7239000" cy="928688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        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病机与治疗思路：</a:t>
            </a:r>
            <a:b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病案举例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55298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    </a:t>
            </a:r>
            <a:r>
              <a:rPr lang="zh-CN" altLang="en-US" dirty="0">
                <a:latin typeface="仿宋" panose="02010609060101010101" pitchFamily="49" charset="-122"/>
                <a:ea typeface="宋体" panose="02010600030101010101" pitchFamily="2" charset="-122"/>
              </a:rPr>
              <a:t>某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男童，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7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岁，以“咳嗽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月，咯少量黄痰”就诊，舌红苔黄润，脉滑数。久咳责之三焦，应和解少阳。中医诊断：久咳 三焦气滞 少阳郁热，治予和解少阳 化痰止咳，方用小柴胡汤加减，处方如下：柴胡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，泡参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，黄芩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，法半夏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6g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，瓜壳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，桑白皮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，杏仁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，炙百部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，大力子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，炒莱菔子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，竹茹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8g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，枇杷叶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，牡蛎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12g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，薄荷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8g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，玄参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，僵蚕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10g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，甘草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3g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。药后咳嗽明显减轻，以上方加减而愈。小柴胡和解少阳散三焦气滞，合小陷胸汤解郁化痰，桑杏汤清泻肺热，玄参、大力子、僵蚕、薄荷利咽止咳。</a:t>
            </a:r>
            <a:endParaRPr lang="zh-CN" altLang="zh-CN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endParaRPr lang="zh-CN" altLang="en-US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             病机分析</a:t>
            </a: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56322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zh-CN" dirty="0">
                <a:ea typeface="宋体" panose="02010600030101010101" pitchFamily="2" charset="-122"/>
              </a:rPr>
              <a:t>《灵枢</a:t>
            </a:r>
            <a:r>
              <a:rPr lang="en-US" altLang="zh-CN" dirty="0">
                <a:ea typeface="宋体" panose="02010600030101010101" pitchFamily="2" charset="-122"/>
              </a:rPr>
              <a:t>.</a:t>
            </a:r>
            <a:r>
              <a:rPr lang="zh-CN" altLang="zh-CN" dirty="0">
                <a:ea typeface="宋体" panose="02010600030101010101" pitchFamily="2" charset="-122"/>
              </a:rPr>
              <a:t>经脉》：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“</a:t>
            </a:r>
            <a:r>
              <a:rPr lang="zh-CN" altLang="zh-CN" dirty="0">
                <a:ea typeface="宋体" panose="02010600030101010101" pitchFamily="2" charset="-122"/>
              </a:rPr>
              <a:t>肺手太阴之脉，起于中焦，</a:t>
            </a:r>
            <a:r>
              <a:rPr lang="en-US" altLang="zh-CN" dirty="0">
                <a:ea typeface="宋体" panose="02010600030101010101" pitchFamily="2" charset="-122"/>
              </a:rPr>
              <a:t>……</a:t>
            </a:r>
            <a:r>
              <a:rPr lang="zh-CN" altLang="zh-CN" dirty="0">
                <a:ea typeface="宋体" panose="02010600030101010101" pitchFamily="2" charset="-122"/>
              </a:rPr>
              <a:t>上膈属肺，是主肺所生病者，咳，上气喘渴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，”</a:t>
            </a:r>
            <a:r>
              <a:rPr lang="zh-CN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“</a:t>
            </a:r>
            <a:r>
              <a:rPr lang="zh-CN" altLang="zh-CN" dirty="0">
                <a:ea typeface="宋体" panose="02010600030101010101" pitchFamily="2" charset="-122"/>
              </a:rPr>
              <a:t>三焦手少阳之脉，</a:t>
            </a:r>
            <a:r>
              <a:rPr lang="en-US" altLang="zh-CN" dirty="0">
                <a:ea typeface="宋体" panose="02010600030101010101" pitchFamily="2" charset="-122"/>
              </a:rPr>
              <a:t>……</a:t>
            </a:r>
            <a:r>
              <a:rPr lang="zh-CN" altLang="zh-CN" dirty="0">
                <a:ea typeface="宋体" panose="02010600030101010101" pitchFamily="2" charset="-122"/>
              </a:rPr>
              <a:t>而交出足少阳之后，</a:t>
            </a:r>
            <a:r>
              <a:rPr lang="en-US" altLang="zh-CN" dirty="0">
                <a:ea typeface="宋体" panose="02010600030101010101" pitchFamily="2" charset="-122"/>
              </a:rPr>
              <a:t>……</a:t>
            </a:r>
            <a:r>
              <a:rPr lang="zh-CN" altLang="zh-CN" dirty="0">
                <a:ea typeface="宋体" panose="02010600030101010101" pitchFamily="2" charset="-122"/>
              </a:rPr>
              <a:t>下膈，循属三焦</a:t>
            </a:r>
            <a:r>
              <a:rPr lang="zh-CN" altLang="en-US" dirty="0">
                <a:ea typeface="宋体" panose="02010600030101010101" pitchFamily="2" charset="-122"/>
              </a:rPr>
              <a:t>；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”</a:t>
            </a:r>
            <a:r>
              <a:rPr lang="zh-CN" altLang="zh-CN" dirty="0">
                <a:ea typeface="宋体" panose="02010600030101010101" pitchFamily="2" charset="-122"/>
              </a:rPr>
              <a:t>膈为连属肺与三焦之器官，膈机不利则咳嗽、气喘，故用小陷胸汤宽胸理膈。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zh-CN" dirty="0">
                <a:ea typeface="宋体" panose="02010600030101010101" pitchFamily="2" charset="-122"/>
              </a:rPr>
              <a:t>“久咳不已，则三焦受之，三焦咳状，咳而腹满，不欲食饮。此皆聚于胃，关于肺，使人多涕唾，而面浮肿气逆也。”</a:t>
            </a:r>
            <a:r>
              <a:rPr lang="zh-CN" altLang="en-US" dirty="0">
                <a:ea typeface="宋体" panose="02010600030101010101" pitchFamily="2" charset="-122"/>
              </a:rPr>
              <a:t>小柴胡汤舒肝散郁结。</a:t>
            </a:r>
            <a:endParaRPr lang="zh-CN" altLang="zh-CN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0125" y="35718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尹华荣老师学术及临床诊疗特点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7171" name="矩形 2"/>
          <p:cNvSpPr>
            <a:spLocks noChangeArrowheads="1"/>
          </p:cNvSpPr>
          <p:nvPr/>
        </p:nvSpPr>
        <p:spPr bwMode="auto">
          <a:xfrm>
            <a:off x="785813" y="936625"/>
            <a:ext cx="7429500" cy="30654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    </a:t>
            </a: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具备了扎实的中西医两套理论和丰富的临床诊疗经验，能做到西医诊断清楚，中医辨证施治准确。在治疗上，他既注重传统的理、法、方、药，又能融入现代医学和中西医结合的新观点，做到简、便、廉、效、安全，使病人乐于接受治疗。</a:t>
            </a:r>
            <a:endParaRPr kumimoji="0" lang="zh-CN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1000125"/>
            <a:ext cx="9144000" cy="4705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Rectangle 3"/>
          <p:cNvSpPr txBox="1"/>
          <p:nvPr/>
        </p:nvSpPr>
        <p:spPr>
          <a:xfrm>
            <a:off x="428625" y="714375"/>
            <a:ext cx="8286750" cy="5256213"/>
          </a:xfrm>
          <a:prstGeom prst="rect">
            <a:avLst/>
          </a:prstGeom>
          <a:noFill/>
          <a:ln w="9525">
            <a:noFill/>
          </a:ln>
          <a:effectLst>
            <a:outerShdw dist="28398" dir="1593903" algn="ctr" rotWithShape="0">
              <a:schemeClr val="bg1">
                <a:alpha val="50000"/>
              </a:schemeClr>
            </a:outerShdw>
          </a:effectLst>
        </p:spPr>
        <p:txBody>
          <a:bodyPr anchor="ctr" anchorCtr="0"/>
          <a:p>
            <a:pPr algn="just" eaLnBrk="0" hangingPunct="0">
              <a:buFont typeface="Wingdings" panose="05000000000000000000" pitchFamily="2" charset="2"/>
            </a:pPr>
            <a:r>
              <a:rPr lang="zh-CN" altLang="en-US" sz="6000" b="1" dirty="0">
                <a:latin typeface="Verdana" panose="020B060403050404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6600" b="1" dirty="0">
                <a:latin typeface="Verdana" panose="020B0604030504040204" pitchFamily="34" charset="0"/>
                <a:ea typeface="宋体" panose="02010600030101010101" pitchFamily="2" charset="-122"/>
              </a:rPr>
              <a:t>感谢大家的参与！</a:t>
            </a:r>
            <a:endParaRPr lang="zh-CN" altLang="en-US" sz="6600" b="1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3" name="Rectangle 2"/>
          <p:cNvSpPr>
            <a:spLocks noGrp="1"/>
          </p:cNvSpPr>
          <p:nvPr>
            <p:ph type="body" idx="4294967295"/>
          </p:nvPr>
        </p:nvSpPr>
        <p:spPr>
          <a:xfrm>
            <a:off x="395288" y="1752600"/>
            <a:ext cx="7877175" cy="5105400"/>
          </a:xfrm>
          <a:ln/>
        </p:spPr>
        <p:txBody>
          <a:bodyPr vert="horz" wrap="square" lIns="91440" tIns="45720" rIns="91440" bIns="45720" anchor="t" anchorCtr="0"/>
          <a:p>
            <a:pPr>
              <a:lnSpc>
                <a:spcPct val="90000"/>
              </a:lnSpc>
              <a:buNone/>
            </a:pPr>
            <a:r>
              <a:rPr lang="zh-CN" altLang="en-US" sz="2400" dirty="0">
                <a:ea typeface="宋体" panose="02010600030101010101" pitchFamily="2" charset="-122"/>
              </a:rPr>
              <a:t>          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None/>
            </a:pPr>
            <a:endParaRPr lang="zh-CN" altLang="en-US" sz="2400" dirty="0">
              <a:ea typeface="宋体" panose="02010600030101010101" pitchFamily="2" charset="-122"/>
            </a:endParaRPr>
          </a:p>
        </p:txBody>
      </p:sp>
      <p:sp>
        <p:nvSpPr>
          <p:cNvPr id="81923" name="WordArt 5"/>
          <p:cNvSpPr>
            <a:spLocks noTextEdit="1"/>
          </p:cNvSpPr>
          <p:nvPr/>
        </p:nvSpPr>
        <p:spPr>
          <a:xfrm rot="190111">
            <a:off x="2478088" y="2654300"/>
            <a:ext cx="5643562" cy="1941513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11"/>
              </a:avLst>
            </a:prstTxWarp>
            <a:normAutofit/>
            <a:scene3d>
              <a:camera prst="legacyObliqueTopRight">
                <a:rot lat="0" lon="0" rev="0"/>
              </a:camera>
              <a:lightRig rig="legacyFlat3" dir="b"/>
            </a:scene3d>
            <a:sp3d extrusionH="430200" prstMaterial="legacyMatte">
              <a:extrusionClr>
                <a:srgbClr val="0066FF"/>
              </a:extrusionClr>
            </a:sp3d>
          </a:bodyPr>
          <a:p>
            <a:pPr algn="ctr"/>
            <a:r>
              <a:rPr lang="zh-CN" altLang="en-US" sz="5400">
                <a:solidFill>
                  <a:srgbClr val="0066FF">
                    <a:alpha val="52940"/>
                  </a:srgb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Thank You !</a:t>
            </a:r>
            <a:endParaRPr lang="zh-CN" altLang="en-US" sz="5400">
              <a:solidFill>
                <a:srgbClr val="0066FF">
                  <a:alpha val="52940"/>
                </a:srgb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     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+mj-cs"/>
              </a:rPr>
              <a:t>尹华荣老师学术及临床诊疗特点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10242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en-US" altLang="zh-CN" dirty="0">
                <a:ea typeface="宋体" panose="02010600030101010101" pitchFamily="2" charset="-122"/>
              </a:rPr>
              <a:t>      </a:t>
            </a:r>
            <a:r>
              <a:rPr lang="zh-CN" altLang="zh-CN" dirty="0">
                <a:ea typeface="宋体" panose="02010600030101010101" pitchFamily="2" charset="-122"/>
              </a:rPr>
              <a:t>从事中医工作</a:t>
            </a:r>
            <a:r>
              <a:rPr lang="en-US" altLang="zh-CN" dirty="0">
                <a:ea typeface="宋体" panose="02010600030101010101" pitchFamily="2" charset="-122"/>
              </a:rPr>
              <a:t>50</a:t>
            </a:r>
            <a:r>
              <a:rPr lang="zh-CN" altLang="zh-CN" dirty="0">
                <a:ea typeface="宋体" panose="02010600030101010101" pitchFamily="2" charset="-122"/>
              </a:rPr>
              <a:t>余年，熟读中医经典，对</a:t>
            </a:r>
            <a:r>
              <a:rPr lang="en-US" altLang="zh-CN" dirty="0">
                <a:ea typeface="宋体" panose="02010600030101010101" pitchFamily="2" charset="-122"/>
              </a:rPr>
              <a:t>《</a:t>
            </a:r>
            <a:r>
              <a:rPr lang="zh-CN" altLang="en-US" dirty="0">
                <a:ea typeface="宋体" panose="02010600030101010101" pitchFamily="2" charset="-122"/>
              </a:rPr>
              <a:t>黄帝内经</a:t>
            </a:r>
            <a:r>
              <a:rPr lang="en-US" altLang="zh-CN" dirty="0">
                <a:ea typeface="宋体" panose="02010600030101010101" pitchFamily="2" charset="-122"/>
              </a:rPr>
              <a:t>》</a:t>
            </a:r>
            <a:r>
              <a:rPr lang="zh-CN" altLang="zh-CN" dirty="0">
                <a:ea typeface="宋体" panose="02010600030101010101" pitchFamily="2" charset="-122"/>
              </a:rPr>
              <a:t>《伤寒论》《景岳全书》等中医古籍有较高素养，临床经验丰富，诊疗态度严谨。临床以中医内科见长，对治疗糖尿病、胃下垂、慢性胃炎、慢性支气管炎、喉源性咳嗽、类风湿关节炎等疾病均取得满意效果</a:t>
            </a:r>
            <a:r>
              <a:rPr lang="zh-CN" altLang="en-US" dirty="0">
                <a:ea typeface="宋体" panose="02010600030101010101" pitchFamily="2" charset="-122"/>
              </a:rPr>
              <a:t>，对</a:t>
            </a:r>
            <a:r>
              <a:rPr lang="zh-CN" altLang="zh-CN" dirty="0">
                <a:ea typeface="宋体" panose="02010600030101010101" pitchFamily="2" charset="-122"/>
              </a:rPr>
              <a:t>咳嗽、</a:t>
            </a:r>
            <a:r>
              <a:rPr lang="zh-CN" altLang="en-US" dirty="0">
                <a:ea typeface="宋体" panose="02010600030101010101" pitchFamily="2" charset="-122"/>
              </a:rPr>
              <a:t>胆胀、眩晕</a:t>
            </a:r>
            <a:r>
              <a:rPr lang="zh-CN" altLang="zh-CN" dirty="0">
                <a:ea typeface="宋体" panose="02010600030101010101" pitchFamily="2" charset="-122"/>
              </a:rPr>
              <a:t>、</a:t>
            </a:r>
            <a:r>
              <a:rPr lang="zh-CN" altLang="en-US" dirty="0">
                <a:ea typeface="宋体" panose="02010600030101010101" pitchFamily="2" charset="-122"/>
              </a:rPr>
              <a:t>慢性腹泻、</a:t>
            </a:r>
            <a:r>
              <a:rPr lang="zh-CN" altLang="zh-CN" dirty="0">
                <a:ea typeface="宋体" panose="02010600030101010101" pitchFamily="2" charset="-122"/>
              </a:rPr>
              <a:t>慢性颈肩腰腿痛等尤有体会</a:t>
            </a:r>
            <a:r>
              <a:rPr lang="zh-CN" altLang="en-US" dirty="0">
                <a:ea typeface="宋体" panose="02010600030101010101" pitchFamily="2" charset="-122"/>
              </a:rPr>
              <a:t>，现结合中医经典理论与临证体会与大家共同探讨。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j-cs"/>
              </a:rPr>
              <a:t>《黄帝内经》是中医理论和学说的渊源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11266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中国传统医学，博大精深。</a:t>
            </a:r>
            <a:endParaRPr lang="zh-CN" altLang="zh-CN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     清代医家喻嘉言在《医门法律</a:t>
            </a:r>
            <a:r>
              <a:rPr lang="zh-CN" altLang="zh-CN" dirty="0">
                <a:latin typeface="Garamond" pitchFamily="18" charset="0"/>
                <a:ea typeface="宋体" panose="02010600030101010101" pitchFamily="2" charset="-122"/>
              </a:rPr>
              <a:t>·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序》中说： </a:t>
            </a:r>
            <a:r>
              <a:rPr lang="zh-CN" altLang="zh-CN" dirty="0">
                <a:latin typeface="Garamond" pitchFamily="18" charset="0"/>
                <a:ea typeface="宋体" panose="02010600030101010101" pitchFamily="2" charset="-122"/>
              </a:rPr>
              <a:t>“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医之为道，大矣；医之为任，重矣。</a:t>
            </a:r>
            <a:r>
              <a:rPr lang="zh-CN" altLang="zh-CN" dirty="0">
                <a:latin typeface="Garamond" pitchFamily="18" charset="0"/>
                <a:ea typeface="宋体" panose="02010600030101010101" pitchFamily="2" charset="-122"/>
              </a:rPr>
              <a:t>”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　　中医之道，博大精深，表明：中医的道理，言简而意深；中医之学，易学难精。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buNone/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　　 　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1563" y="214313"/>
            <a:ext cx="7239000" cy="857250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          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常法与变法</a:t>
            </a:r>
            <a:b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</a:b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12290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>
              <a:lnSpc>
                <a:spcPct val="120000"/>
              </a:lnSpc>
            </a:pP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疾病之道，变化无穷，有经验的医生常执常道以迎万千之变化。如果善于守常以应变，扩展其适用范围，可以治疗许多病证。如桂枝汤一方，“外证治太阳，内证治太阴”。今人用此方治下利、自汗、皮肤搔痒、巩膜出血等症。如小柴胡汤，可治头痛、治发热、治癫痫、治肝炎、胆囊炎、治出血证等，不一而举，皆守常应变之类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0838"/>
            <a:ext cx="7239000" cy="5635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            </a:t>
            </a:r>
            <a:r>
              <a:rPr kumimoji="0" lang="zh-CN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常法与变法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13314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>
              <a:lnSpc>
                <a:spcPct val="120000"/>
              </a:lnSpc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许多有经验的医生，在临床上治疗某些疾病，大都总结有自己治这类疾病的基本处方，这反映了他所把握的这类疾病的基本规律，然后在临证时，执常以迎变，用其基本方随证加减。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治疗时，一般先用常法，后用变法。 当用常法不奏效时，就应揣度病情，以中医理论为指导而施用变法。当归补血汤治血虚，用黄芪补气以生血亦属变法。</a:t>
            </a:r>
            <a:endParaRPr lang="zh-CN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PP_MARK_KEY" val="2464dcf2-3ad5-4cb1-a3bf-874b97869bdd"/>
</p:tagLst>
</file>

<file path=ppt/theme/theme1.xml><?xml version="1.0" encoding="utf-8"?>
<a:theme xmlns:a="http://schemas.openxmlformats.org/drawingml/2006/main" name="中国荷花">
  <a:themeElements>
    <a:clrScheme name="中国荷花 1">
      <a:dk1>
        <a:srgbClr val="000000"/>
      </a:dk1>
      <a:lt1>
        <a:srgbClr val="FFFFFF"/>
      </a:lt1>
      <a:dk2>
        <a:srgbClr val="51944E"/>
      </a:dk2>
      <a:lt2>
        <a:srgbClr val="DDDDDD"/>
      </a:lt2>
      <a:accent1>
        <a:srgbClr val="646ADE"/>
      </a:accent1>
      <a:accent2>
        <a:srgbClr val="1BAFC3"/>
      </a:accent2>
      <a:accent3>
        <a:srgbClr val="FFFFFF"/>
      </a:accent3>
      <a:accent4>
        <a:srgbClr val="000000"/>
      </a:accent4>
      <a:accent5>
        <a:srgbClr val="B8B9EC"/>
      </a:accent5>
      <a:accent6>
        <a:srgbClr val="179EB0"/>
      </a:accent6>
      <a:hlink>
        <a:srgbClr val="98BF1D"/>
      </a:hlink>
      <a:folHlink>
        <a:srgbClr val="90A8B0"/>
      </a:folHlink>
    </a:clrScheme>
    <a:fontScheme name="中国荷花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scene3d>
          <a:camera prst="legacyObliqueTopRight"/>
          <a:lightRig rig="legacyFlat3" dir="b"/>
        </a:scene3d>
        <a:sp3d extrusionH="163500" prstMaterial="legacyPlastic">
          <a:bevelT w="13500" h="13500" prst="angle"/>
          <a:bevelB w="13500" h="13500" prst="angle"/>
          <a:extrusionClr>
            <a:schemeClr val="accent1"/>
          </a:extrusionClr>
        </a:sp3d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scene3d>
          <a:camera prst="legacyObliqueTopRight"/>
          <a:lightRig rig="legacyFlat3" dir="b"/>
        </a:scene3d>
        <a:sp3d extrusionH="163500" prstMaterial="legacyPlastic">
          <a:bevelT w="13500" h="13500" prst="angle"/>
          <a:bevelB w="13500" h="13500" prst="angle"/>
          <a:extrusionClr>
            <a:schemeClr val="accent1"/>
          </a:extrusionClr>
        </a:sp3d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中国荷花 1">
        <a:dk1>
          <a:srgbClr val="000000"/>
        </a:dk1>
        <a:lt1>
          <a:srgbClr val="FFFFFF"/>
        </a:lt1>
        <a:dk2>
          <a:srgbClr val="51944E"/>
        </a:dk2>
        <a:lt2>
          <a:srgbClr val="DDDDDD"/>
        </a:lt2>
        <a:accent1>
          <a:srgbClr val="646ADE"/>
        </a:accent1>
        <a:accent2>
          <a:srgbClr val="1BAFC3"/>
        </a:accent2>
        <a:accent3>
          <a:srgbClr val="FFFFFF"/>
        </a:accent3>
        <a:accent4>
          <a:srgbClr val="000000"/>
        </a:accent4>
        <a:accent5>
          <a:srgbClr val="B8B9EC"/>
        </a:accent5>
        <a:accent6>
          <a:srgbClr val="179EB0"/>
        </a:accent6>
        <a:hlink>
          <a:srgbClr val="98BF1D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荷花 2">
        <a:dk1>
          <a:srgbClr val="000000"/>
        </a:dk1>
        <a:lt1>
          <a:srgbClr val="FFFFFF"/>
        </a:lt1>
        <a:dk2>
          <a:srgbClr val="1A578E"/>
        </a:dk2>
        <a:lt2>
          <a:srgbClr val="C0C0C0"/>
        </a:lt2>
        <a:accent1>
          <a:srgbClr val="5EB52D"/>
        </a:accent1>
        <a:accent2>
          <a:srgbClr val="F26D00"/>
        </a:accent2>
        <a:accent3>
          <a:srgbClr val="FFFFFF"/>
        </a:accent3>
        <a:accent4>
          <a:srgbClr val="000000"/>
        </a:accent4>
        <a:accent5>
          <a:srgbClr val="B6D7AD"/>
        </a:accent5>
        <a:accent6>
          <a:srgbClr val="DB6200"/>
        </a:accent6>
        <a:hlink>
          <a:srgbClr val="5983D7"/>
        </a:hlink>
        <a:folHlink>
          <a:srgbClr val="AAAD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荷花 3">
        <a:dk1>
          <a:srgbClr val="000000"/>
        </a:dk1>
        <a:lt1>
          <a:srgbClr val="FFFFFF"/>
        </a:lt1>
        <a:dk2>
          <a:srgbClr val="347436"/>
        </a:dk2>
        <a:lt2>
          <a:srgbClr val="DDDDDD"/>
        </a:lt2>
        <a:accent1>
          <a:srgbClr val="F28C1C"/>
        </a:accent1>
        <a:accent2>
          <a:srgbClr val="77AE26"/>
        </a:accent2>
        <a:accent3>
          <a:srgbClr val="FFFFFF"/>
        </a:accent3>
        <a:accent4>
          <a:srgbClr val="000000"/>
        </a:accent4>
        <a:accent5>
          <a:srgbClr val="F7C5AB"/>
        </a:accent5>
        <a:accent6>
          <a:srgbClr val="6B9D21"/>
        </a:accent6>
        <a:hlink>
          <a:srgbClr val="449878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中国荷花">
  <a:themeElements>
    <a:clrScheme name="1_中国荷花 1">
      <a:dk1>
        <a:srgbClr val="000000"/>
      </a:dk1>
      <a:lt1>
        <a:srgbClr val="FFFFFF"/>
      </a:lt1>
      <a:dk2>
        <a:srgbClr val="51944E"/>
      </a:dk2>
      <a:lt2>
        <a:srgbClr val="DDDDDD"/>
      </a:lt2>
      <a:accent1>
        <a:srgbClr val="646ADE"/>
      </a:accent1>
      <a:accent2>
        <a:srgbClr val="1BAFC3"/>
      </a:accent2>
      <a:accent3>
        <a:srgbClr val="FFFFFF"/>
      </a:accent3>
      <a:accent4>
        <a:srgbClr val="000000"/>
      </a:accent4>
      <a:accent5>
        <a:srgbClr val="B8B9EC"/>
      </a:accent5>
      <a:accent6>
        <a:srgbClr val="179EB0"/>
      </a:accent6>
      <a:hlink>
        <a:srgbClr val="98BF1D"/>
      </a:hlink>
      <a:folHlink>
        <a:srgbClr val="90A8B0"/>
      </a:folHlink>
    </a:clrScheme>
    <a:fontScheme name="1_中国荷花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scene3d>
          <a:camera prst="legacyObliqueTopRight"/>
          <a:lightRig rig="legacyFlat3" dir="b"/>
        </a:scene3d>
        <a:sp3d extrusionH="163500" prstMaterial="legacyPlastic">
          <a:bevelT w="13500" h="13500" prst="angle"/>
          <a:bevelB w="13500" h="13500" prst="angle"/>
          <a:extrusionClr>
            <a:schemeClr val="accent1"/>
          </a:extrusionClr>
        </a:sp3d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scene3d>
          <a:camera prst="legacyObliqueTopRight"/>
          <a:lightRig rig="legacyFlat3" dir="b"/>
        </a:scene3d>
        <a:sp3d extrusionH="163500" prstMaterial="legacyPlastic">
          <a:bevelT w="13500" h="13500" prst="angle"/>
          <a:bevelB w="13500" h="13500" prst="angle"/>
          <a:extrusionClr>
            <a:schemeClr val="accent1"/>
          </a:extrusionClr>
        </a:sp3d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中国荷花 1">
        <a:dk1>
          <a:srgbClr val="000000"/>
        </a:dk1>
        <a:lt1>
          <a:srgbClr val="FFFFFF"/>
        </a:lt1>
        <a:dk2>
          <a:srgbClr val="51944E"/>
        </a:dk2>
        <a:lt2>
          <a:srgbClr val="DDDDDD"/>
        </a:lt2>
        <a:accent1>
          <a:srgbClr val="646ADE"/>
        </a:accent1>
        <a:accent2>
          <a:srgbClr val="1BAFC3"/>
        </a:accent2>
        <a:accent3>
          <a:srgbClr val="FFFFFF"/>
        </a:accent3>
        <a:accent4>
          <a:srgbClr val="000000"/>
        </a:accent4>
        <a:accent5>
          <a:srgbClr val="B8B9EC"/>
        </a:accent5>
        <a:accent6>
          <a:srgbClr val="179EB0"/>
        </a:accent6>
        <a:hlink>
          <a:srgbClr val="98BF1D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中国荷花 2">
        <a:dk1>
          <a:srgbClr val="000000"/>
        </a:dk1>
        <a:lt1>
          <a:srgbClr val="FFFFFF"/>
        </a:lt1>
        <a:dk2>
          <a:srgbClr val="1A578E"/>
        </a:dk2>
        <a:lt2>
          <a:srgbClr val="C0C0C0"/>
        </a:lt2>
        <a:accent1>
          <a:srgbClr val="5EB52D"/>
        </a:accent1>
        <a:accent2>
          <a:srgbClr val="F26D00"/>
        </a:accent2>
        <a:accent3>
          <a:srgbClr val="FFFFFF"/>
        </a:accent3>
        <a:accent4>
          <a:srgbClr val="000000"/>
        </a:accent4>
        <a:accent5>
          <a:srgbClr val="B6D7AD"/>
        </a:accent5>
        <a:accent6>
          <a:srgbClr val="DB6200"/>
        </a:accent6>
        <a:hlink>
          <a:srgbClr val="5983D7"/>
        </a:hlink>
        <a:folHlink>
          <a:srgbClr val="AAAD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中国荷花 3">
        <a:dk1>
          <a:srgbClr val="000000"/>
        </a:dk1>
        <a:lt1>
          <a:srgbClr val="FFFFFF"/>
        </a:lt1>
        <a:dk2>
          <a:srgbClr val="347436"/>
        </a:dk2>
        <a:lt2>
          <a:srgbClr val="DDDDDD"/>
        </a:lt2>
        <a:accent1>
          <a:srgbClr val="F28C1C"/>
        </a:accent1>
        <a:accent2>
          <a:srgbClr val="77AE26"/>
        </a:accent2>
        <a:accent3>
          <a:srgbClr val="FFFFFF"/>
        </a:accent3>
        <a:accent4>
          <a:srgbClr val="000000"/>
        </a:accent4>
        <a:accent5>
          <a:srgbClr val="F7C5AB"/>
        </a:accent5>
        <a:accent6>
          <a:srgbClr val="6B9D21"/>
        </a:accent6>
        <a:hlink>
          <a:srgbClr val="449878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中国荷花">
  <a:themeElements>
    <a:clrScheme name="中国荷花 1">
      <a:dk1>
        <a:srgbClr val="000000"/>
      </a:dk1>
      <a:lt1>
        <a:srgbClr val="FFFFFF"/>
      </a:lt1>
      <a:dk2>
        <a:srgbClr val="51944E"/>
      </a:dk2>
      <a:lt2>
        <a:srgbClr val="DDDDDD"/>
      </a:lt2>
      <a:accent1>
        <a:srgbClr val="646ADE"/>
      </a:accent1>
      <a:accent2>
        <a:srgbClr val="1BAFC3"/>
      </a:accent2>
      <a:accent3>
        <a:srgbClr val="FFFFFF"/>
      </a:accent3>
      <a:accent4>
        <a:srgbClr val="000000"/>
      </a:accent4>
      <a:accent5>
        <a:srgbClr val="B8B9EC"/>
      </a:accent5>
      <a:accent6>
        <a:srgbClr val="179EB0"/>
      </a:accent6>
      <a:hlink>
        <a:srgbClr val="98BF1D"/>
      </a:hlink>
      <a:folHlink>
        <a:srgbClr val="90A8B0"/>
      </a:folHlink>
    </a:clrScheme>
    <a:fontScheme name="中国荷花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scene3d>
          <a:camera prst="legacyObliqueTopRight"/>
          <a:lightRig rig="legacyFlat3" dir="b"/>
        </a:scene3d>
        <a:sp3d extrusionH="163500" prstMaterial="legacyPlastic">
          <a:bevelT w="13500" h="13500" prst="angle"/>
          <a:bevelB w="13500" h="13500" prst="angle"/>
          <a:extrusionClr>
            <a:schemeClr val="accent1"/>
          </a:extrusionClr>
        </a:sp3d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scene3d>
          <a:camera prst="legacyObliqueTopRight"/>
          <a:lightRig rig="legacyFlat3" dir="b"/>
        </a:scene3d>
        <a:sp3d extrusionH="163500" prstMaterial="legacyPlastic">
          <a:bevelT w="13500" h="13500" prst="angle"/>
          <a:bevelB w="13500" h="13500" prst="angle"/>
          <a:extrusionClr>
            <a:schemeClr val="accent1"/>
          </a:extrusionClr>
        </a:sp3d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中国荷花 1">
        <a:dk1>
          <a:srgbClr val="000000"/>
        </a:dk1>
        <a:lt1>
          <a:srgbClr val="FFFFFF"/>
        </a:lt1>
        <a:dk2>
          <a:srgbClr val="51944E"/>
        </a:dk2>
        <a:lt2>
          <a:srgbClr val="DDDDDD"/>
        </a:lt2>
        <a:accent1>
          <a:srgbClr val="646ADE"/>
        </a:accent1>
        <a:accent2>
          <a:srgbClr val="1BAFC3"/>
        </a:accent2>
        <a:accent3>
          <a:srgbClr val="FFFFFF"/>
        </a:accent3>
        <a:accent4>
          <a:srgbClr val="000000"/>
        </a:accent4>
        <a:accent5>
          <a:srgbClr val="B8B9EC"/>
        </a:accent5>
        <a:accent6>
          <a:srgbClr val="179EB0"/>
        </a:accent6>
        <a:hlink>
          <a:srgbClr val="98BF1D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荷花 2">
        <a:dk1>
          <a:srgbClr val="000000"/>
        </a:dk1>
        <a:lt1>
          <a:srgbClr val="FFFFFF"/>
        </a:lt1>
        <a:dk2>
          <a:srgbClr val="1A578E"/>
        </a:dk2>
        <a:lt2>
          <a:srgbClr val="C0C0C0"/>
        </a:lt2>
        <a:accent1>
          <a:srgbClr val="5EB52D"/>
        </a:accent1>
        <a:accent2>
          <a:srgbClr val="F26D00"/>
        </a:accent2>
        <a:accent3>
          <a:srgbClr val="FFFFFF"/>
        </a:accent3>
        <a:accent4>
          <a:srgbClr val="000000"/>
        </a:accent4>
        <a:accent5>
          <a:srgbClr val="B6D7AD"/>
        </a:accent5>
        <a:accent6>
          <a:srgbClr val="DB6200"/>
        </a:accent6>
        <a:hlink>
          <a:srgbClr val="5983D7"/>
        </a:hlink>
        <a:folHlink>
          <a:srgbClr val="AAAD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荷花 3">
        <a:dk1>
          <a:srgbClr val="000000"/>
        </a:dk1>
        <a:lt1>
          <a:srgbClr val="FFFFFF"/>
        </a:lt1>
        <a:dk2>
          <a:srgbClr val="347436"/>
        </a:dk2>
        <a:lt2>
          <a:srgbClr val="DDDDDD"/>
        </a:lt2>
        <a:accent1>
          <a:srgbClr val="F28C1C"/>
        </a:accent1>
        <a:accent2>
          <a:srgbClr val="77AE26"/>
        </a:accent2>
        <a:accent3>
          <a:srgbClr val="FFFFFF"/>
        </a:accent3>
        <a:accent4>
          <a:srgbClr val="000000"/>
        </a:accent4>
        <a:accent5>
          <a:srgbClr val="F7C5AB"/>
        </a:accent5>
        <a:accent6>
          <a:srgbClr val="6B9D21"/>
        </a:accent6>
        <a:hlink>
          <a:srgbClr val="449878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8838</Words>
  <Application>WPS 演示</Application>
  <PresentationFormat>全屏显示(4:3)</PresentationFormat>
  <Paragraphs>317</Paragraphs>
  <Slides>51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51</vt:i4>
      </vt:variant>
    </vt:vector>
  </HeadingPairs>
  <TitlesOfParts>
    <vt:vector size="72" baseType="lpstr">
      <vt:lpstr>Arial</vt:lpstr>
      <vt:lpstr>宋体</vt:lpstr>
      <vt:lpstr>Wingdings</vt:lpstr>
      <vt:lpstr>Verdana</vt:lpstr>
      <vt:lpstr>Calibri</vt:lpstr>
      <vt:lpstr>隶书</vt:lpstr>
      <vt:lpstr>微软雅黑</vt:lpstr>
      <vt:lpstr>黑体</vt:lpstr>
      <vt:lpstr>华文行楷</vt:lpstr>
      <vt:lpstr>新宋体</vt:lpstr>
      <vt:lpstr>楷体</vt:lpstr>
      <vt:lpstr>仿宋</vt:lpstr>
      <vt:lpstr>Times New Roman</vt:lpstr>
      <vt:lpstr>Garamond</vt:lpstr>
      <vt:lpstr>Courier New</vt:lpstr>
      <vt:lpstr>华文新魏</vt:lpstr>
      <vt:lpstr>Arial Unicode MS</vt:lpstr>
      <vt:lpstr>Arial Unicode MS</vt:lpstr>
      <vt:lpstr>中国荷花</vt:lpstr>
      <vt:lpstr>1_中国荷花</vt:lpstr>
      <vt:lpstr>2_中国荷花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www.ftpdown.com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基础英语</dc:title>
  <dc:creator>王新</dc:creator>
  <cp:lastModifiedBy>Administrator</cp:lastModifiedBy>
  <cp:revision>371</cp:revision>
  <dcterms:created xsi:type="dcterms:W3CDTF">2011-05-28T01:53:05Z</dcterms:created>
  <dcterms:modified xsi:type="dcterms:W3CDTF">2023-04-12T00:26:34Z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2052-11.1.0.14036</vt:lpwstr>
  </property>
  <property fmtid="{D5CDD505-2E9C-101B-9397-08002B2CF9AE}" pid="4" name="ICV">
    <vt:lpwstr>F5F9E8DD1B0045638A7B78764FA18918_13</vt:lpwstr>
  </property>
</Properties>
</file>